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256" r:id="rId2"/>
    <p:sldId id="270" r:id="rId3"/>
    <p:sldId id="271" r:id="rId4"/>
    <p:sldId id="272" r:id="rId5"/>
    <p:sldId id="273" r:id="rId6"/>
    <p:sldId id="259" r:id="rId7"/>
    <p:sldId id="268" r:id="rId8"/>
    <p:sldId id="258" r:id="rId9"/>
    <p:sldId id="280" r:id="rId10"/>
    <p:sldId id="261" r:id="rId11"/>
    <p:sldId id="275" r:id="rId12"/>
    <p:sldId id="276" r:id="rId13"/>
    <p:sldId id="277" r:id="rId14"/>
    <p:sldId id="284" r:id="rId15"/>
    <p:sldId id="285" r:id="rId16"/>
    <p:sldId id="281" r:id="rId17"/>
    <p:sldId id="283" r:id="rId18"/>
    <p:sldId id="265" r:id="rId19"/>
    <p:sldId id="266" r:id="rId20"/>
    <p:sldId id="267" r:id="rId21"/>
    <p:sldId id="25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300"/>
    <a:srgbClr val="FF4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68"/>
    <p:restoredTop sz="94702"/>
  </p:normalViewPr>
  <p:slideViewPr>
    <p:cSldViewPr snapToGrid="0">
      <p:cViewPr varScale="1">
        <p:scale>
          <a:sx n="151" d="100"/>
          <a:sy n="151" d="100"/>
        </p:scale>
        <p:origin x="280"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B9C838-8DAA-6541-9210-21FA0806CC33}" type="datetimeFigureOut">
              <a:rPr lang="en-US" smtClean="0"/>
              <a:t>9/13/24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E81E93-B6A7-0040-8E87-EB3A86F9EFD0}" type="slidenum">
              <a:rPr lang="en-US" smtClean="0"/>
              <a:t>‹#›</a:t>
            </a:fld>
            <a:endParaRPr lang="en-US"/>
          </a:p>
        </p:txBody>
      </p:sp>
    </p:spTree>
    <p:extLst>
      <p:ext uri="{BB962C8B-B14F-4D97-AF65-F5344CB8AC3E}">
        <p14:creationId xmlns:p14="http://schemas.microsoft.com/office/powerpoint/2010/main" val="35128208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have a brief history of social media. Back in the late 80s and thru the late 90s, social media tended to be mostly message boards. People wrote long-form posts that could be read by anyone, organized into threads. Identities could be anonymous, multiple screen names were common. Very few, if any pictures.</a:t>
            </a:r>
          </a:p>
          <a:p>
            <a:r>
              <a:rPr lang="en-US" dirty="0"/>
              <a:t>Interactive 1: Why do psychologists use social media?</a:t>
            </a:r>
          </a:p>
        </p:txBody>
      </p:sp>
      <p:sp>
        <p:nvSpPr>
          <p:cNvPr id="4" name="Slide Number Placeholder 3"/>
          <p:cNvSpPr>
            <a:spLocks noGrp="1"/>
          </p:cNvSpPr>
          <p:nvPr>
            <p:ph type="sldNum" sz="quarter" idx="5"/>
          </p:nvPr>
        </p:nvSpPr>
        <p:spPr/>
        <p:txBody>
          <a:bodyPr/>
          <a:lstStyle/>
          <a:p>
            <a:fld id="{FFE81E93-B6A7-0040-8E87-EB3A86F9EFD0}" type="slidenum">
              <a:rPr lang="en-US" smtClean="0"/>
              <a:t>10</a:t>
            </a:fld>
            <a:endParaRPr lang="en-US"/>
          </a:p>
        </p:txBody>
      </p:sp>
    </p:spTree>
    <p:extLst>
      <p:ext uri="{BB962C8B-B14F-4D97-AF65-F5344CB8AC3E}">
        <p14:creationId xmlns:p14="http://schemas.microsoft.com/office/powerpoint/2010/main" val="39075555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have a brief history of social media. Back in the late 80s and thru the late 90s, social media tended to be mostly message boards. People wrote long-form posts that could be read by anyone, organized into threads. Identities could be anonymous, multiple screen names were common. Very few, if any pictures.</a:t>
            </a:r>
          </a:p>
          <a:p>
            <a:r>
              <a:rPr lang="en-US" dirty="0"/>
              <a:t>Interactive 1: Why do psychologists use social media?</a:t>
            </a:r>
          </a:p>
        </p:txBody>
      </p:sp>
      <p:sp>
        <p:nvSpPr>
          <p:cNvPr id="4" name="Slide Number Placeholder 3"/>
          <p:cNvSpPr>
            <a:spLocks noGrp="1"/>
          </p:cNvSpPr>
          <p:nvPr>
            <p:ph type="sldNum" sz="quarter" idx="5"/>
          </p:nvPr>
        </p:nvSpPr>
        <p:spPr/>
        <p:txBody>
          <a:bodyPr/>
          <a:lstStyle/>
          <a:p>
            <a:fld id="{FFE81E93-B6A7-0040-8E87-EB3A86F9EFD0}" type="slidenum">
              <a:rPr lang="en-US" smtClean="0"/>
              <a:t>11</a:t>
            </a:fld>
            <a:endParaRPr lang="en-US"/>
          </a:p>
        </p:txBody>
      </p:sp>
    </p:spTree>
    <p:extLst>
      <p:ext uri="{BB962C8B-B14F-4D97-AF65-F5344CB8AC3E}">
        <p14:creationId xmlns:p14="http://schemas.microsoft.com/office/powerpoint/2010/main" val="41682782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have a brief history of social media. Back in the late 80s and thru the late 90s, social media tended to be mostly message boards. People wrote long-form posts that could be read by anyone, organized into threads. Identities could be anonymous, multiple screen names were common. Very few, if any pictures.</a:t>
            </a:r>
          </a:p>
          <a:p>
            <a:r>
              <a:rPr lang="en-US" dirty="0"/>
              <a:t>Interactive 1: Why do psychologists use social media?</a:t>
            </a:r>
          </a:p>
        </p:txBody>
      </p:sp>
      <p:sp>
        <p:nvSpPr>
          <p:cNvPr id="4" name="Slide Number Placeholder 3"/>
          <p:cNvSpPr>
            <a:spLocks noGrp="1"/>
          </p:cNvSpPr>
          <p:nvPr>
            <p:ph type="sldNum" sz="quarter" idx="5"/>
          </p:nvPr>
        </p:nvSpPr>
        <p:spPr/>
        <p:txBody>
          <a:bodyPr/>
          <a:lstStyle/>
          <a:p>
            <a:fld id="{FFE81E93-B6A7-0040-8E87-EB3A86F9EFD0}" type="slidenum">
              <a:rPr lang="en-US" smtClean="0"/>
              <a:t>12</a:t>
            </a:fld>
            <a:endParaRPr lang="en-US"/>
          </a:p>
        </p:txBody>
      </p:sp>
    </p:spTree>
    <p:extLst>
      <p:ext uri="{BB962C8B-B14F-4D97-AF65-F5344CB8AC3E}">
        <p14:creationId xmlns:p14="http://schemas.microsoft.com/office/powerpoint/2010/main" val="35507377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Interactive 1: Why do psychologists use social media?</a:t>
            </a:r>
          </a:p>
        </p:txBody>
      </p:sp>
      <p:sp>
        <p:nvSpPr>
          <p:cNvPr id="4" name="Slide Number Placeholder 3"/>
          <p:cNvSpPr>
            <a:spLocks noGrp="1"/>
          </p:cNvSpPr>
          <p:nvPr>
            <p:ph type="sldNum" sz="quarter" idx="5"/>
          </p:nvPr>
        </p:nvSpPr>
        <p:spPr/>
        <p:txBody>
          <a:bodyPr/>
          <a:lstStyle/>
          <a:p>
            <a:fld id="{FFE81E93-B6A7-0040-8E87-EB3A86F9EFD0}" type="slidenum">
              <a:rPr lang="en-US" smtClean="0"/>
              <a:t>13</a:t>
            </a:fld>
            <a:endParaRPr lang="en-US"/>
          </a:p>
        </p:txBody>
      </p:sp>
    </p:spTree>
    <p:extLst>
      <p:ext uri="{BB962C8B-B14F-4D97-AF65-F5344CB8AC3E}">
        <p14:creationId xmlns:p14="http://schemas.microsoft.com/office/powerpoint/2010/main" val="1143056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14B3B-DA6C-46E2-550E-23A188BDFE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EA0F2F-9C6C-2219-6CC3-F3D1C2024CF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B5D36A1-F78A-225C-9201-84746F0FD535}"/>
              </a:ext>
            </a:extLst>
          </p:cNvPr>
          <p:cNvSpPr>
            <a:spLocks noGrp="1"/>
          </p:cNvSpPr>
          <p:nvPr>
            <p:ph type="dt" sz="half" idx="10"/>
          </p:nvPr>
        </p:nvSpPr>
        <p:spPr/>
        <p:txBody>
          <a:bodyPr/>
          <a:lstStyle/>
          <a:p>
            <a:fld id="{84279922-156F-6C4B-BDDF-71BF3ACFBB0D}" type="datetimeFigureOut">
              <a:rPr lang="en-US" smtClean="0"/>
              <a:t>9/13/24</a:t>
            </a:fld>
            <a:endParaRPr lang="en-US"/>
          </a:p>
        </p:txBody>
      </p:sp>
      <p:sp>
        <p:nvSpPr>
          <p:cNvPr id="5" name="Footer Placeholder 4">
            <a:extLst>
              <a:ext uri="{FF2B5EF4-FFF2-40B4-BE49-F238E27FC236}">
                <a16:creationId xmlns:a16="http://schemas.microsoft.com/office/drawing/2014/main" id="{0BAAE79E-9627-423F-2911-D1BC3D7C4D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570F61-CE51-45D4-526F-A373857A8DDC}"/>
              </a:ext>
            </a:extLst>
          </p:cNvPr>
          <p:cNvSpPr>
            <a:spLocks noGrp="1"/>
          </p:cNvSpPr>
          <p:nvPr>
            <p:ph type="sldNum" sz="quarter" idx="12"/>
          </p:nvPr>
        </p:nvSpPr>
        <p:spPr/>
        <p:txBody>
          <a:bodyPr/>
          <a:lstStyle/>
          <a:p>
            <a:fld id="{358CC735-844C-784E-8059-6D21D8F72C09}" type="slidenum">
              <a:rPr lang="en-US" smtClean="0"/>
              <a:t>‹#›</a:t>
            </a:fld>
            <a:endParaRPr lang="en-US"/>
          </a:p>
        </p:txBody>
      </p:sp>
    </p:spTree>
    <p:extLst>
      <p:ext uri="{BB962C8B-B14F-4D97-AF65-F5344CB8AC3E}">
        <p14:creationId xmlns:p14="http://schemas.microsoft.com/office/powerpoint/2010/main" val="5562156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80117-D4D2-6036-D38E-27F2252F3F9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5EA5CCD-ED4B-C4F8-C148-CCC363BE4A1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7659A3-BE6D-97B9-35F7-EE0E797B8B3A}"/>
              </a:ext>
            </a:extLst>
          </p:cNvPr>
          <p:cNvSpPr>
            <a:spLocks noGrp="1"/>
          </p:cNvSpPr>
          <p:nvPr>
            <p:ph type="dt" sz="half" idx="10"/>
          </p:nvPr>
        </p:nvSpPr>
        <p:spPr/>
        <p:txBody>
          <a:bodyPr/>
          <a:lstStyle/>
          <a:p>
            <a:fld id="{84279922-156F-6C4B-BDDF-71BF3ACFBB0D}" type="datetimeFigureOut">
              <a:rPr lang="en-US" smtClean="0"/>
              <a:t>9/13/24</a:t>
            </a:fld>
            <a:endParaRPr lang="en-US"/>
          </a:p>
        </p:txBody>
      </p:sp>
      <p:sp>
        <p:nvSpPr>
          <p:cNvPr id="5" name="Footer Placeholder 4">
            <a:extLst>
              <a:ext uri="{FF2B5EF4-FFF2-40B4-BE49-F238E27FC236}">
                <a16:creationId xmlns:a16="http://schemas.microsoft.com/office/drawing/2014/main" id="{9172F634-CFA9-B6E8-87EB-57B2C7DD75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62F083-E98E-33E5-A9C5-4CC4BA89FE5A}"/>
              </a:ext>
            </a:extLst>
          </p:cNvPr>
          <p:cNvSpPr>
            <a:spLocks noGrp="1"/>
          </p:cNvSpPr>
          <p:nvPr>
            <p:ph type="sldNum" sz="quarter" idx="12"/>
          </p:nvPr>
        </p:nvSpPr>
        <p:spPr/>
        <p:txBody>
          <a:bodyPr/>
          <a:lstStyle/>
          <a:p>
            <a:fld id="{358CC735-844C-784E-8059-6D21D8F72C09}" type="slidenum">
              <a:rPr lang="en-US" smtClean="0"/>
              <a:t>‹#›</a:t>
            </a:fld>
            <a:endParaRPr lang="en-US"/>
          </a:p>
        </p:txBody>
      </p:sp>
    </p:spTree>
    <p:extLst>
      <p:ext uri="{BB962C8B-B14F-4D97-AF65-F5344CB8AC3E}">
        <p14:creationId xmlns:p14="http://schemas.microsoft.com/office/powerpoint/2010/main" val="562708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3B80EC9-BEDE-EBFB-4115-CDD3241111C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87DA5C-630B-FB4F-60FB-2BD6B088D07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91DBB0-C76C-7DFA-E1CE-272E54BA30C1}"/>
              </a:ext>
            </a:extLst>
          </p:cNvPr>
          <p:cNvSpPr>
            <a:spLocks noGrp="1"/>
          </p:cNvSpPr>
          <p:nvPr>
            <p:ph type="dt" sz="half" idx="10"/>
          </p:nvPr>
        </p:nvSpPr>
        <p:spPr/>
        <p:txBody>
          <a:bodyPr/>
          <a:lstStyle/>
          <a:p>
            <a:fld id="{84279922-156F-6C4B-BDDF-71BF3ACFBB0D}" type="datetimeFigureOut">
              <a:rPr lang="en-US" smtClean="0"/>
              <a:t>9/13/24</a:t>
            </a:fld>
            <a:endParaRPr lang="en-US"/>
          </a:p>
        </p:txBody>
      </p:sp>
      <p:sp>
        <p:nvSpPr>
          <p:cNvPr id="5" name="Footer Placeholder 4">
            <a:extLst>
              <a:ext uri="{FF2B5EF4-FFF2-40B4-BE49-F238E27FC236}">
                <a16:creationId xmlns:a16="http://schemas.microsoft.com/office/drawing/2014/main" id="{E0C0B345-0510-7AEF-BD17-BF994D3669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4B1486-A963-A859-3199-C73E353FE425}"/>
              </a:ext>
            </a:extLst>
          </p:cNvPr>
          <p:cNvSpPr>
            <a:spLocks noGrp="1"/>
          </p:cNvSpPr>
          <p:nvPr>
            <p:ph type="sldNum" sz="quarter" idx="12"/>
          </p:nvPr>
        </p:nvSpPr>
        <p:spPr/>
        <p:txBody>
          <a:bodyPr/>
          <a:lstStyle/>
          <a:p>
            <a:fld id="{358CC735-844C-784E-8059-6D21D8F72C09}" type="slidenum">
              <a:rPr lang="en-US" smtClean="0"/>
              <a:t>‹#›</a:t>
            </a:fld>
            <a:endParaRPr lang="en-US"/>
          </a:p>
        </p:txBody>
      </p:sp>
    </p:spTree>
    <p:extLst>
      <p:ext uri="{BB962C8B-B14F-4D97-AF65-F5344CB8AC3E}">
        <p14:creationId xmlns:p14="http://schemas.microsoft.com/office/powerpoint/2010/main" val="33534680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B6EC1-E7CF-BB62-0153-BF5502BADA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C5B981-019C-BFF0-1DCB-C13EEA26A35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5DFED1-D32A-E0AC-C6D0-CB942B824B94}"/>
              </a:ext>
            </a:extLst>
          </p:cNvPr>
          <p:cNvSpPr>
            <a:spLocks noGrp="1"/>
          </p:cNvSpPr>
          <p:nvPr>
            <p:ph type="dt" sz="half" idx="10"/>
          </p:nvPr>
        </p:nvSpPr>
        <p:spPr/>
        <p:txBody>
          <a:bodyPr/>
          <a:lstStyle/>
          <a:p>
            <a:fld id="{84279922-156F-6C4B-BDDF-71BF3ACFBB0D}" type="datetimeFigureOut">
              <a:rPr lang="en-US" smtClean="0"/>
              <a:t>9/13/24</a:t>
            </a:fld>
            <a:endParaRPr lang="en-US"/>
          </a:p>
        </p:txBody>
      </p:sp>
      <p:sp>
        <p:nvSpPr>
          <p:cNvPr id="5" name="Footer Placeholder 4">
            <a:extLst>
              <a:ext uri="{FF2B5EF4-FFF2-40B4-BE49-F238E27FC236}">
                <a16:creationId xmlns:a16="http://schemas.microsoft.com/office/drawing/2014/main" id="{B9C166E5-8E63-9D10-FB68-793FEE4F65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935537-1AC4-5AFB-2384-3759364B189A}"/>
              </a:ext>
            </a:extLst>
          </p:cNvPr>
          <p:cNvSpPr>
            <a:spLocks noGrp="1"/>
          </p:cNvSpPr>
          <p:nvPr>
            <p:ph type="sldNum" sz="quarter" idx="12"/>
          </p:nvPr>
        </p:nvSpPr>
        <p:spPr/>
        <p:txBody>
          <a:bodyPr/>
          <a:lstStyle/>
          <a:p>
            <a:fld id="{358CC735-844C-784E-8059-6D21D8F72C09}" type="slidenum">
              <a:rPr lang="en-US" smtClean="0"/>
              <a:t>‹#›</a:t>
            </a:fld>
            <a:endParaRPr lang="en-US"/>
          </a:p>
        </p:txBody>
      </p:sp>
    </p:spTree>
    <p:extLst>
      <p:ext uri="{BB962C8B-B14F-4D97-AF65-F5344CB8AC3E}">
        <p14:creationId xmlns:p14="http://schemas.microsoft.com/office/powerpoint/2010/main" val="8173034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F364C-739D-34C9-42E3-C048F4B98E3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42CD5B-BBC3-428A-9AD7-C59DDF8E4B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6A980F-823F-330E-563A-CD11E0C5E4F5}"/>
              </a:ext>
            </a:extLst>
          </p:cNvPr>
          <p:cNvSpPr>
            <a:spLocks noGrp="1"/>
          </p:cNvSpPr>
          <p:nvPr>
            <p:ph type="dt" sz="half" idx="10"/>
          </p:nvPr>
        </p:nvSpPr>
        <p:spPr/>
        <p:txBody>
          <a:bodyPr/>
          <a:lstStyle/>
          <a:p>
            <a:fld id="{84279922-156F-6C4B-BDDF-71BF3ACFBB0D}" type="datetimeFigureOut">
              <a:rPr lang="en-US" smtClean="0"/>
              <a:t>9/13/24</a:t>
            </a:fld>
            <a:endParaRPr lang="en-US"/>
          </a:p>
        </p:txBody>
      </p:sp>
      <p:sp>
        <p:nvSpPr>
          <p:cNvPr id="5" name="Footer Placeholder 4">
            <a:extLst>
              <a:ext uri="{FF2B5EF4-FFF2-40B4-BE49-F238E27FC236}">
                <a16:creationId xmlns:a16="http://schemas.microsoft.com/office/drawing/2014/main" id="{6DED8518-4748-4CDD-F8A2-5AFFE8CA2B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A20C2A-71E6-E1C0-45AC-05A54C83F081}"/>
              </a:ext>
            </a:extLst>
          </p:cNvPr>
          <p:cNvSpPr>
            <a:spLocks noGrp="1"/>
          </p:cNvSpPr>
          <p:nvPr>
            <p:ph type="sldNum" sz="quarter" idx="12"/>
          </p:nvPr>
        </p:nvSpPr>
        <p:spPr/>
        <p:txBody>
          <a:bodyPr/>
          <a:lstStyle/>
          <a:p>
            <a:fld id="{358CC735-844C-784E-8059-6D21D8F72C09}" type="slidenum">
              <a:rPr lang="en-US" smtClean="0"/>
              <a:t>‹#›</a:t>
            </a:fld>
            <a:endParaRPr lang="en-US"/>
          </a:p>
        </p:txBody>
      </p:sp>
    </p:spTree>
    <p:extLst>
      <p:ext uri="{BB962C8B-B14F-4D97-AF65-F5344CB8AC3E}">
        <p14:creationId xmlns:p14="http://schemas.microsoft.com/office/powerpoint/2010/main" val="29714122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07649-B85B-D46E-8750-524A12A78C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D21DF7-0B5A-56C2-B54F-9DAE6EB6F09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78A7620-3D4B-D0B4-44DE-A39731ECFC7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E3483E-766A-B8C0-763D-3E6EA7F5E7F7}"/>
              </a:ext>
            </a:extLst>
          </p:cNvPr>
          <p:cNvSpPr>
            <a:spLocks noGrp="1"/>
          </p:cNvSpPr>
          <p:nvPr>
            <p:ph type="dt" sz="half" idx="10"/>
          </p:nvPr>
        </p:nvSpPr>
        <p:spPr/>
        <p:txBody>
          <a:bodyPr/>
          <a:lstStyle/>
          <a:p>
            <a:fld id="{84279922-156F-6C4B-BDDF-71BF3ACFBB0D}" type="datetimeFigureOut">
              <a:rPr lang="en-US" smtClean="0"/>
              <a:t>9/13/24</a:t>
            </a:fld>
            <a:endParaRPr lang="en-US"/>
          </a:p>
        </p:txBody>
      </p:sp>
      <p:sp>
        <p:nvSpPr>
          <p:cNvPr id="6" name="Footer Placeholder 5">
            <a:extLst>
              <a:ext uri="{FF2B5EF4-FFF2-40B4-BE49-F238E27FC236}">
                <a16:creationId xmlns:a16="http://schemas.microsoft.com/office/drawing/2014/main" id="{874B636C-C712-E469-423F-EDE2C905DD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E2D20F-95EA-EAC1-2E77-5D45EB763398}"/>
              </a:ext>
            </a:extLst>
          </p:cNvPr>
          <p:cNvSpPr>
            <a:spLocks noGrp="1"/>
          </p:cNvSpPr>
          <p:nvPr>
            <p:ph type="sldNum" sz="quarter" idx="12"/>
          </p:nvPr>
        </p:nvSpPr>
        <p:spPr/>
        <p:txBody>
          <a:bodyPr/>
          <a:lstStyle/>
          <a:p>
            <a:fld id="{358CC735-844C-784E-8059-6D21D8F72C09}" type="slidenum">
              <a:rPr lang="en-US" smtClean="0"/>
              <a:t>‹#›</a:t>
            </a:fld>
            <a:endParaRPr lang="en-US"/>
          </a:p>
        </p:txBody>
      </p:sp>
    </p:spTree>
    <p:extLst>
      <p:ext uri="{BB962C8B-B14F-4D97-AF65-F5344CB8AC3E}">
        <p14:creationId xmlns:p14="http://schemas.microsoft.com/office/powerpoint/2010/main" val="22662554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B6DD6-DF72-B27D-CAD0-E012F417637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97EDEED-5395-9E8C-3D62-32FD57B4133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E3534C-B4AB-4C26-D356-08C8480D4FB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F249F9-4B73-1EFC-D703-8D396C2BA9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5F03FA-74D1-704C-3354-13671E98203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395DB2E-584B-A98E-6936-BA87686C4FA2}"/>
              </a:ext>
            </a:extLst>
          </p:cNvPr>
          <p:cNvSpPr>
            <a:spLocks noGrp="1"/>
          </p:cNvSpPr>
          <p:nvPr>
            <p:ph type="dt" sz="half" idx="10"/>
          </p:nvPr>
        </p:nvSpPr>
        <p:spPr/>
        <p:txBody>
          <a:bodyPr/>
          <a:lstStyle/>
          <a:p>
            <a:fld id="{84279922-156F-6C4B-BDDF-71BF3ACFBB0D}" type="datetimeFigureOut">
              <a:rPr lang="en-US" smtClean="0"/>
              <a:t>9/13/24</a:t>
            </a:fld>
            <a:endParaRPr lang="en-US"/>
          </a:p>
        </p:txBody>
      </p:sp>
      <p:sp>
        <p:nvSpPr>
          <p:cNvPr id="8" name="Footer Placeholder 7">
            <a:extLst>
              <a:ext uri="{FF2B5EF4-FFF2-40B4-BE49-F238E27FC236}">
                <a16:creationId xmlns:a16="http://schemas.microsoft.com/office/drawing/2014/main" id="{E07149D7-7822-B93B-41A3-FAFBB70E8B0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6E82F42-47CD-F66D-5244-D1464B85D87C}"/>
              </a:ext>
            </a:extLst>
          </p:cNvPr>
          <p:cNvSpPr>
            <a:spLocks noGrp="1"/>
          </p:cNvSpPr>
          <p:nvPr>
            <p:ph type="sldNum" sz="quarter" idx="12"/>
          </p:nvPr>
        </p:nvSpPr>
        <p:spPr/>
        <p:txBody>
          <a:bodyPr/>
          <a:lstStyle/>
          <a:p>
            <a:fld id="{358CC735-844C-784E-8059-6D21D8F72C09}" type="slidenum">
              <a:rPr lang="en-US" smtClean="0"/>
              <a:t>‹#›</a:t>
            </a:fld>
            <a:endParaRPr lang="en-US"/>
          </a:p>
        </p:txBody>
      </p:sp>
    </p:spTree>
    <p:extLst>
      <p:ext uri="{BB962C8B-B14F-4D97-AF65-F5344CB8AC3E}">
        <p14:creationId xmlns:p14="http://schemas.microsoft.com/office/powerpoint/2010/main" val="17161584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EE1B8-E3FC-5036-4588-CEE27468588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487CE47-3273-9166-2FF3-FE2DE15812DE}"/>
              </a:ext>
            </a:extLst>
          </p:cNvPr>
          <p:cNvSpPr>
            <a:spLocks noGrp="1"/>
          </p:cNvSpPr>
          <p:nvPr>
            <p:ph type="dt" sz="half" idx="10"/>
          </p:nvPr>
        </p:nvSpPr>
        <p:spPr/>
        <p:txBody>
          <a:bodyPr/>
          <a:lstStyle/>
          <a:p>
            <a:fld id="{84279922-156F-6C4B-BDDF-71BF3ACFBB0D}" type="datetimeFigureOut">
              <a:rPr lang="en-US" smtClean="0"/>
              <a:t>9/13/24</a:t>
            </a:fld>
            <a:endParaRPr lang="en-US"/>
          </a:p>
        </p:txBody>
      </p:sp>
      <p:sp>
        <p:nvSpPr>
          <p:cNvPr id="4" name="Footer Placeholder 3">
            <a:extLst>
              <a:ext uri="{FF2B5EF4-FFF2-40B4-BE49-F238E27FC236}">
                <a16:creationId xmlns:a16="http://schemas.microsoft.com/office/drawing/2014/main" id="{CCEA465D-9D9A-8D36-3704-EAC18B03C07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9FF25C-D4D2-D5AA-0B21-BD395BCE0485}"/>
              </a:ext>
            </a:extLst>
          </p:cNvPr>
          <p:cNvSpPr>
            <a:spLocks noGrp="1"/>
          </p:cNvSpPr>
          <p:nvPr>
            <p:ph type="sldNum" sz="quarter" idx="12"/>
          </p:nvPr>
        </p:nvSpPr>
        <p:spPr/>
        <p:txBody>
          <a:bodyPr/>
          <a:lstStyle/>
          <a:p>
            <a:fld id="{358CC735-844C-784E-8059-6D21D8F72C09}" type="slidenum">
              <a:rPr lang="en-US" smtClean="0"/>
              <a:t>‹#›</a:t>
            </a:fld>
            <a:endParaRPr lang="en-US"/>
          </a:p>
        </p:txBody>
      </p:sp>
    </p:spTree>
    <p:extLst>
      <p:ext uri="{BB962C8B-B14F-4D97-AF65-F5344CB8AC3E}">
        <p14:creationId xmlns:p14="http://schemas.microsoft.com/office/powerpoint/2010/main" val="766962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A26593-40D8-6C7B-38A9-56616F966329}"/>
              </a:ext>
            </a:extLst>
          </p:cNvPr>
          <p:cNvSpPr>
            <a:spLocks noGrp="1"/>
          </p:cNvSpPr>
          <p:nvPr>
            <p:ph type="dt" sz="half" idx="10"/>
          </p:nvPr>
        </p:nvSpPr>
        <p:spPr/>
        <p:txBody>
          <a:bodyPr/>
          <a:lstStyle/>
          <a:p>
            <a:fld id="{84279922-156F-6C4B-BDDF-71BF3ACFBB0D}" type="datetimeFigureOut">
              <a:rPr lang="en-US" smtClean="0"/>
              <a:t>9/13/24</a:t>
            </a:fld>
            <a:endParaRPr lang="en-US"/>
          </a:p>
        </p:txBody>
      </p:sp>
      <p:sp>
        <p:nvSpPr>
          <p:cNvPr id="3" name="Footer Placeholder 2">
            <a:extLst>
              <a:ext uri="{FF2B5EF4-FFF2-40B4-BE49-F238E27FC236}">
                <a16:creationId xmlns:a16="http://schemas.microsoft.com/office/drawing/2014/main" id="{1195C2E5-C645-2886-847D-20C9D3DD9CB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2B5207-483B-504C-82B0-4A7611C54BE3}"/>
              </a:ext>
            </a:extLst>
          </p:cNvPr>
          <p:cNvSpPr>
            <a:spLocks noGrp="1"/>
          </p:cNvSpPr>
          <p:nvPr>
            <p:ph type="sldNum" sz="quarter" idx="12"/>
          </p:nvPr>
        </p:nvSpPr>
        <p:spPr/>
        <p:txBody>
          <a:bodyPr/>
          <a:lstStyle/>
          <a:p>
            <a:fld id="{358CC735-844C-784E-8059-6D21D8F72C09}" type="slidenum">
              <a:rPr lang="en-US" smtClean="0"/>
              <a:t>‹#›</a:t>
            </a:fld>
            <a:endParaRPr lang="en-US"/>
          </a:p>
        </p:txBody>
      </p:sp>
    </p:spTree>
    <p:extLst>
      <p:ext uri="{BB962C8B-B14F-4D97-AF65-F5344CB8AC3E}">
        <p14:creationId xmlns:p14="http://schemas.microsoft.com/office/powerpoint/2010/main" val="19923292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1C0A6-DB76-15AE-9037-68510E85EA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023F947-7E69-7A72-727D-95694B28ED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59EBF06-CAA0-B3B3-11B6-B4434E3E92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E68C993-0FF1-EB30-E59E-D5686F084F85}"/>
              </a:ext>
            </a:extLst>
          </p:cNvPr>
          <p:cNvSpPr>
            <a:spLocks noGrp="1"/>
          </p:cNvSpPr>
          <p:nvPr>
            <p:ph type="dt" sz="half" idx="10"/>
          </p:nvPr>
        </p:nvSpPr>
        <p:spPr/>
        <p:txBody>
          <a:bodyPr/>
          <a:lstStyle/>
          <a:p>
            <a:fld id="{84279922-156F-6C4B-BDDF-71BF3ACFBB0D}" type="datetimeFigureOut">
              <a:rPr lang="en-US" smtClean="0"/>
              <a:t>9/13/24</a:t>
            </a:fld>
            <a:endParaRPr lang="en-US"/>
          </a:p>
        </p:txBody>
      </p:sp>
      <p:sp>
        <p:nvSpPr>
          <p:cNvPr id="6" name="Footer Placeholder 5">
            <a:extLst>
              <a:ext uri="{FF2B5EF4-FFF2-40B4-BE49-F238E27FC236}">
                <a16:creationId xmlns:a16="http://schemas.microsoft.com/office/drawing/2014/main" id="{E77CEDFE-4E16-6658-9BDD-1E336582F1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7DF4D4-AB36-6FC2-ABAF-A7FD7443173F}"/>
              </a:ext>
            </a:extLst>
          </p:cNvPr>
          <p:cNvSpPr>
            <a:spLocks noGrp="1"/>
          </p:cNvSpPr>
          <p:nvPr>
            <p:ph type="sldNum" sz="quarter" idx="12"/>
          </p:nvPr>
        </p:nvSpPr>
        <p:spPr/>
        <p:txBody>
          <a:bodyPr/>
          <a:lstStyle/>
          <a:p>
            <a:fld id="{358CC735-844C-784E-8059-6D21D8F72C09}" type="slidenum">
              <a:rPr lang="en-US" smtClean="0"/>
              <a:t>‹#›</a:t>
            </a:fld>
            <a:endParaRPr lang="en-US"/>
          </a:p>
        </p:txBody>
      </p:sp>
    </p:spTree>
    <p:extLst>
      <p:ext uri="{BB962C8B-B14F-4D97-AF65-F5344CB8AC3E}">
        <p14:creationId xmlns:p14="http://schemas.microsoft.com/office/powerpoint/2010/main" val="1372774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25104-1BA3-F4BD-5397-C721598AC9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342CB4-CF72-AD51-16B5-2D3BE0A5C2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5B0F36F-0A58-9FDD-A195-7AECF21A37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CE021F-6DD5-8207-DD8D-B6940FEDAF6E}"/>
              </a:ext>
            </a:extLst>
          </p:cNvPr>
          <p:cNvSpPr>
            <a:spLocks noGrp="1"/>
          </p:cNvSpPr>
          <p:nvPr>
            <p:ph type="dt" sz="half" idx="10"/>
          </p:nvPr>
        </p:nvSpPr>
        <p:spPr/>
        <p:txBody>
          <a:bodyPr/>
          <a:lstStyle/>
          <a:p>
            <a:fld id="{84279922-156F-6C4B-BDDF-71BF3ACFBB0D}" type="datetimeFigureOut">
              <a:rPr lang="en-US" smtClean="0"/>
              <a:t>9/13/24</a:t>
            </a:fld>
            <a:endParaRPr lang="en-US"/>
          </a:p>
        </p:txBody>
      </p:sp>
      <p:sp>
        <p:nvSpPr>
          <p:cNvPr id="6" name="Footer Placeholder 5">
            <a:extLst>
              <a:ext uri="{FF2B5EF4-FFF2-40B4-BE49-F238E27FC236}">
                <a16:creationId xmlns:a16="http://schemas.microsoft.com/office/drawing/2014/main" id="{BB2701E3-8F06-E07E-6E9F-7EFECB86D5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8275EB-C05B-F3A0-DAD1-99185BB6112E}"/>
              </a:ext>
            </a:extLst>
          </p:cNvPr>
          <p:cNvSpPr>
            <a:spLocks noGrp="1"/>
          </p:cNvSpPr>
          <p:nvPr>
            <p:ph type="sldNum" sz="quarter" idx="12"/>
          </p:nvPr>
        </p:nvSpPr>
        <p:spPr/>
        <p:txBody>
          <a:bodyPr/>
          <a:lstStyle/>
          <a:p>
            <a:fld id="{358CC735-844C-784E-8059-6D21D8F72C09}" type="slidenum">
              <a:rPr lang="en-US" smtClean="0"/>
              <a:t>‹#›</a:t>
            </a:fld>
            <a:endParaRPr lang="en-US"/>
          </a:p>
        </p:txBody>
      </p:sp>
    </p:spTree>
    <p:extLst>
      <p:ext uri="{BB962C8B-B14F-4D97-AF65-F5344CB8AC3E}">
        <p14:creationId xmlns:p14="http://schemas.microsoft.com/office/powerpoint/2010/main" val="18495110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C9A7F8-176F-4A8C-B375-5C5344665A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76DB4A2-D9F0-57DD-6FC2-A4ADCB9E39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D9873B-C2BE-4F9B-7EF0-6E91AFE2A1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279922-156F-6C4B-BDDF-71BF3ACFBB0D}" type="datetimeFigureOut">
              <a:rPr lang="en-US" smtClean="0"/>
              <a:t>9/13/24</a:t>
            </a:fld>
            <a:endParaRPr lang="en-US"/>
          </a:p>
        </p:txBody>
      </p:sp>
      <p:sp>
        <p:nvSpPr>
          <p:cNvPr id="5" name="Footer Placeholder 4">
            <a:extLst>
              <a:ext uri="{FF2B5EF4-FFF2-40B4-BE49-F238E27FC236}">
                <a16:creationId xmlns:a16="http://schemas.microsoft.com/office/drawing/2014/main" id="{CB9E7004-73BF-3EF0-C0CD-6FFB075520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B4D8338-84FA-631F-2B9D-04E8ADD190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8CC735-844C-784E-8059-6D21D8F72C09}" type="slidenum">
              <a:rPr lang="en-US" smtClean="0"/>
              <a:t>‹#›</a:t>
            </a:fld>
            <a:endParaRPr lang="en-US"/>
          </a:p>
        </p:txBody>
      </p:sp>
    </p:spTree>
    <p:extLst>
      <p:ext uri="{BB962C8B-B14F-4D97-AF65-F5344CB8AC3E}">
        <p14:creationId xmlns:p14="http://schemas.microsoft.com/office/powerpoint/2010/main" val="28765524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6.png"/></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7.jpg"/><Relationship Id="rId7" Type="http://schemas.openxmlformats.org/officeDocument/2006/relationships/image" Target="../media/image16.png"/><Relationship Id="rId12"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svg"/></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3" Type="http://schemas.openxmlformats.org/officeDocument/2006/relationships/image" Target="../media/image7.jp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6.png"/><Relationship Id="rId9" Type="http://schemas.openxmlformats.org/officeDocument/2006/relationships/image" Target="../media/image25.svg"/></Relationships>
</file>

<file path=ppt/slides/_rels/slide1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1.jpg"/><Relationship Id="rId1" Type="http://schemas.openxmlformats.org/officeDocument/2006/relationships/slideLayout" Target="../slideLayouts/slideLayout2.xml"/><Relationship Id="rId4" Type="http://schemas.openxmlformats.org/officeDocument/2006/relationships/hyperlink" Target="https://www.op.nysed.gov/title8/rules-board-regents/part-29"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hyperlink" Target="https://www.asppb.net/page/SMGuidelines" TargetMode="External"/><Relationship Id="rId2" Type="http://schemas.openxmlformats.org/officeDocument/2006/relationships/hyperlink" Target="https://www.apa.org/ethics/code" TargetMode="External"/><Relationship Id="rId1" Type="http://schemas.openxmlformats.org/officeDocument/2006/relationships/slideLayout" Target="../slideLayouts/slideLayout2.xml"/><Relationship Id="rId6" Type="http://schemas.openxmlformats.org/officeDocument/2006/relationships/hyperlink" Target="https://www.op.nysed.gov/title8/rules-board-regents/part-29" TargetMode="External"/><Relationship Id="rId5" Type="http://schemas.openxmlformats.org/officeDocument/2006/relationships/hyperlink" Target="https://www.apa.org/monitor/2024/04/ethical-social-media-content" TargetMode="External"/><Relationship Id="rId4" Type="http://schemas.openxmlformats.org/officeDocument/2006/relationships/hyperlink" Target="https://www.nytimes.com/2024/08/07/health/gamers-twitch-mental-health.html"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D9B36C">
                <a:alpha val="100000"/>
              </a:srgbClr>
            </a:gs>
            <a:gs pos="50000">
              <a:srgbClr val="7897C0">
                <a:alpha val="100000"/>
              </a:srgbClr>
            </a:gs>
            <a:gs pos="100000">
              <a:srgbClr val="363473">
                <a:alpha val="100000"/>
              </a:srgbClr>
            </a:gs>
          </a:gsLst>
          <a:lin ang="5400000" scaled="0"/>
        </a:gradFill>
        <a:effectLst/>
      </p:bgPr>
    </p:bg>
    <p:spTree>
      <p:nvGrpSpPr>
        <p:cNvPr id="1" name=""/>
        <p:cNvGrpSpPr/>
        <p:nvPr/>
      </p:nvGrpSpPr>
      <p:grpSpPr>
        <a:xfrm>
          <a:off x="0" y="0"/>
          <a:ext cx="0" cy="0"/>
          <a:chOff x="0" y="0"/>
          <a:chExt cx="0" cy="0"/>
        </a:xfrm>
      </p:grpSpPr>
      <p:grpSp>
        <p:nvGrpSpPr>
          <p:cNvPr id="2" name="Group 2"/>
          <p:cNvGrpSpPr/>
          <p:nvPr/>
        </p:nvGrpSpPr>
        <p:grpSpPr>
          <a:xfrm>
            <a:off x="2306204" y="0"/>
            <a:ext cx="7579593" cy="6363280"/>
            <a:chOff x="0" y="0"/>
            <a:chExt cx="15159187" cy="12726559"/>
          </a:xfrm>
        </p:grpSpPr>
        <p:sp>
          <p:nvSpPr>
            <p:cNvPr id="3" name="Freeform 3"/>
            <p:cNvSpPr/>
            <p:nvPr/>
          </p:nvSpPr>
          <p:spPr>
            <a:xfrm>
              <a:off x="662893" y="0"/>
              <a:ext cx="13833400" cy="7903771"/>
            </a:xfrm>
            <a:custGeom>
              <a:avLst/>
              <a:gdLst/>
              <a:ahLst/>
              <a:cxnLst/>
              <a:rect l="l" t="t" r="r" b="b"/>
              <a:pathLst>
                <a:path w="13833400" h="7903771">
                  <a:moveTo>
                    <a:pt x="0" y="0"/>
                  </a:moveTo>
                  <a:lnTo>
                    <a:pt x="13833400" y="0"/>
                  </a:lnTo>
                  <a:lnTo>
                    <a:pt x="13833400" y="7903771"/>
                  </a:lnTo>
                  <a:lnTo>
                    <a:pt x="0" y="7903771"/>
                  </a:lnTo>
                  <a:lnTo>
                    <a:pt x="0" y="0"/>
                  </a:lnTo>
                  <a:close/>
                </a:path>
              </a:pathLst>
            </a:custGeom>
            <a:blipFill>
              <a:blip r:embed="rId2"/>
              <a:stretch>
                <a:fillRect/>
              </a:stretch>
            </a:blipFill>
          </p:spPr>
        </p:sp>
        <p:sp>
          <p:nvSpPr>
            <p:cNvPr id="4" name="TextBox 4"/>
            <p:cNvSpPr txBox="1"/>
            <p:nvPr/>
          </p:nvSpPr>
          <p:spPr>
            <a:xfrm>
              <a:off x="0" y="8699429"/>
              <a:ext cx="15159187" cy="4027130"/>
            </a:xfrm>
            <a:prstGeom prst="rect">
              <a:avLst/>
            </a:prstGeom>
          </p:spPr>
          <p:txBody>
            <a:bodyPr lIns="0" tIns="0" rIns="0" bIns="0" rtlCol="0" anchor="t">
              <a:spAutoFit/>
            </a:bodyPr>
            <a:lstStyle/>
            <a:p>
              <a:pPr algn="ctr">
                <a:lnSpc>
                  <a:spcPts val="8095"/>
                </a:lnSpc>
              </a:pPr>
              <a:r>
                <a:rPr lang="en-US" sz="5782">
                  <a:solidFill>
                    <a:srgbClr val="FFFFFF"/>
                  </a:solidFill>
                  <a:latin typeface="Roboto Condensed Bold"/>
                  <a:ea typeface="Roboto Condensed Bold"/>
                  <a:cs typeface="Roboto Condensed Bold"/>
                  <a:sym typeface="Roboto Condensed Bold"/>
                </a:rPr>
                <a:t>Earning CE Credits at the NYSPA Convention</a:t>
              </a:r>
            </a:p>
          </p:txBody>
        </p:sp>
        <p:sp>
          <p:nvSpPr>
            <p:cNvPr id="5" name="AutoShape 5"/>
            <p:cNvSpPr/>
            <p:nvPr/>
          </p:nvSpPr>
          <p:spPr>
            <a:xfrm>
              <a:off x="236150" y="7435237"/>
              <a:ext cx="14686887" cy="0"/>
            </a:xfrm>
            <a:prstGeom prst="line">
              <a:avLst/>
            </a:prstGeom>
            <a:ln w="38100" cap="flat">
              <a:solidFill>
                <a:srgbClr val="FFFFFF"/>
              </a:solidFill>
              <a:prstDash val="solid"/>
              <a:headEnd type="none" w="sm" len="sm"/>
              <a:tailEnd type="none" w="sm" len="sm"/>
            </a:ln>
          </p:spPr>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BAC0B-2C07-55E3-E233-82140EB9E6B3}"/>
              </a:ext>
            </a:extLst>
          </p:cNvPr>
          <p:cNvSpPr>
            <a:spLocks noGrp="1"/>
          </p:cNvSpPr>
          <p:nvPr>
            <p:ph type="title" idx="4294967295"/>
          </p:nvPr>
        </p:nvSpPr>
        <p:spPr>
          <a:xfrm>
            <a:off x="1157689" y="2579515"/>
            <a:ext cx="10515600" cy="1325563"/>
          </a:xfrm>
        </p:spPr>
        <p:txBody>
          <a:bodyPr/>
          <a:lstStyle/>
          <a:p>
            <a:pPr algn="ctr"/>
            <a:r>
              <a:rPr lang="en-US" dirty="0"/>
              <a:t>Brief History of Social Media</a:t>
            </a:r>
          </a:p>
        </p:txBody>
      </p:sp>
      <p:pic>
        <p:nvPicPr>
          <p:cNvPr id="5" name="Picture 4">
            <a:extLst>
              <a:ext uri="{FF2B5EF4-FFF2-40B4-BE49-F238E27FC236}">
                <a16:creationId xmlns:a16="http://schemas.microsoft.com/office/drawing/2014/main" id="{1E810EAC-E05C-1162-19F9-C7EA69D59779}"/>
              </a:ext>
            </a:extLst>
          </p:cNvPr>
          <p:cNvPicPr>
            <a:picLocks noChangeAspect="1"/>
          </p:cNvPicPr>
          <p:nvPr/>
        </p:nvPicPr>
        <p:blipFill>
          <a:blip r:embed="rId4"/>
          <a:stretch>
            <a:fillRect/>
          </a:stretch>
        </p:blipFill>
        <p:spPr>
          <a:xfrm>
            <a:off x="9191625" y="5618602"/>
            <a:ext cx="1383996" cy="738131"/>
          </a:xfrm>
          <a:prstGeom prst="rect">
            <a:avLst/>
          </a:prstGeom>
        </p:spPr>
      </p:pic>
    </p:spTree>
    <p:extLst>
      <p:ext uri="{BB962C8B-B14F-4D97-AF65-F5344CB8AC3E}">
        <p14:creationId xmlns:p14="http://schemas.microsoft.com/office/powerpoint/2010/main" val="3233787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9C1FBBD-790E-EAA8-BED1-914693B0CBDA}"/>
              </a:ext>
            </a:extLst>
          </p:cNvPr>
          <p:cNvPicPr>
            <a:picLocks noChangeAspect="1"/>
          </p:cNvPicPr>
          <p:nvPr/>
        </p:nvPicPr>
        <p:blipFill>
          <a:blip r:embed="rId4"/>
          <a:stretch>
            <a:fillRect/>
          </a:stretch>
        </p:blipFill>
        <p:spPr>
          <a:xfrm>
            <a:off x="2719330" y="858398"/>
            <a:ext cx="2678477" cy="1785651"/>
          </a:xfrm>
          <a:prstGeom prst="rect">
            <a:avLst/>
          </a:prstGeom>
        </p:spPr>
      </p:pic>
      <p:pic>
        <p:nvPicPr>
          <p:cNvPr id="12" name="Picture 11">
            <a:extLst>
              <a:ext uri="{FF2B5EF4-FFF2-40B4-BE49-F238E27FC236}">
                <a16:creationId xmlns:a16="http://schemas.microsoft.com/office/drawing/2014/main" id="{2C9F0EEC-B413-DF7D-623D-EF591EC3A88F}"/>
              </a:ext>
            </a:extLst>
          </p:cNvPr>
          <p:cNvPicPr>
            <a:picLocks noChangeAspect="1"/>
          </p:cNvPicPr>
          <p:nvPr/>
        </p:nvPicPr>
        <p:blipFill>
          <a:blip r:embed="rId5"/>
          <a:stretch>
            <a:fillRect/>
          </a:stretch>
        </p:blipFill>
        <p:spPr>
          <a:xfrm>
            <a:off x="8351397" y="795051"/>
            <a:ext cx="1848998" cy="1848998"/>
          </a:xfrm>
          <a:prstGeom prst="rect">
            <a:avLst/>
          </a:prstGeom>
        </p:spPr>
      </p:pic>
      <p:pic>
        <p:nvPicPr>
          <p:cNvPr id="14" name="Picture 13">
            <a:extLst>
              <a:ext uri="{FF2B5EF4-FFF2-40B4-BE49-F238E27FC236}">
                <a16:creationId xmlns:a16="http://schemas.microsoft.com/office/drawing/2014/main" id="{3E746543-9BBF-C311-2AF8-BECFAC86E7F2}"/>
              </a:ext>
            </a:extLst>
          </p:cNvPr>
          <p:cNvPicPr>
            <a:picLocks noChangeAspect="1"/>
          </p:cNvPicPr>
          <p:nvPr/>
        </p:nvPicPr>
        <p:blipFill>
          <a:blip r:embed="rId6"/>
          <a:stretch>
            <a:fillRect/>
          </a:stretch>
        </p:blipFill>
        <p:spPr>
          <a:xfrm>
            <a:off x="3346679" y="3374679"/>
            <a:ext cx="2608855" cy="2608855"/>
          </a:xfrm>
          <a:prstGeom prst="rect">
            <a:avLst/>
          </a:prstGeom>
        </p:spPr>
      </p:pic>
      <p:pic>
        <p:nvPicPr>
          <p:cNvPr id="16" name="Picture 15">
            <a:extLst>
              <a:ext uri="{FF2B5EF4-FFF2-40B4-BE49-F238E27FC236}">
                <a16:creationId xmlns:a16="http://schemas.microsoft.com/office/drawing/2014/main" id="{A0C94A5C-313E-9A45-231B-5626412140CD}"/>
              </a:ext>
            </a:extLst>
          </p:cNvPr>
          <p:cNvPicPr>
            <a:picLocks noChangeAspect="1"/>
          </p:cNvPicPr>
          <p:nvPr/>
        </p:nvPicPr>
        <p:blipFill>
          <a:blip r:embed="rId7"/>
          <a:stretch>
            <a:fillRect/>
          </a:stretch>
        </p:blipFill>
        <p:spPr>
          <a:xfrm>
            <a:off x="7015908" y="2644049"/>
            <a:ext cx="914400" cy="914400"/>
          </a:xfrm>
          <a:prstGeom prst="rect">
            <a:avLst/>
          </a:prstGeom>
        </p:spPr>
      </p:pic>
      <p:pic>
        <p:nvPicPr>
          <p:cNvPr id="18" name="Picture 17">
            <a:extLst>
              <a:ext uri="{FF2B5EF4-FFF2-40B4-BE49-F238E27FC236}">
                <a16:creationId xmlns:a16="http://schemas.microsoft.com/office/drawing/2014/main" id="{8CFFD563-F248-52CE-662C-055337545496}"/>
              </a:ext>
            </a:extLst>
          </p:cNvPr>
          <p:cNvPicPr>
            <a:picLocks noChangeAspect="1"/>
          </p:cNvPicPr>
          <p:nvPr/>
        </p:nvPicPr>
        <p:blipFill>
          <a:blip r:embed="rId8"/>
          <a:stretch>
            <a:fillRect/>
          </a:stretch>
        </p:blipFill>
        <p:spPr>
          <a:xfrm>
            <a:off x="8818696" y="4470094"/>
            <a:ext cx="914400" cy="914400"/>
          </a:xfrm>
          <a:prstGeom prst="rect">
            <a:avLst/>
          </a:prstGeom>
        </p:spPr>
      </p:pic>
      <p:pic>
        <p:nvPicPr>
          <p:cNvPr id="19" name="Picture 18">
            <a:extLst>
              <a:ext uri="{FF2B5EF4-FFF2-40B4-BE49-F238E27FC236}">
                <a16:creationId xmlns:a16="http://schemas.microsoft.com/office/drawing/2014/main" id="{63BDDAB2-000F-179F-361D-A2A444555728}"/>
              </a:ext>
            </a:extLst>
          </p:cNvPr>
          <p:cNvPicPr>
            <a:picLocks noChangeAspect="1"/>
          </p:cNvPicPr>
          <p:nvPr/>
        </p:nvPicPr>
        <p:blipFill>
          <a:blip r:embed="rId9"/>
          <a:stretch>
            <a:fillRect/>
          </a:stretch>
        </p:blipFill>
        <p:spPr>
          <a:xfrm>
            <a:off x="9011403" y="5598631"/>
            <a:ext cx="1443386" cy="769806"/>
          </a:xfrm>
          <a:prstGeom prst="rect">
            <a:avLst/>
          </a:prstGeom>
        </p:spPr>
      </p:pic>
    </p:spTree>
    <p:extLst>
      <p:ext uri="{BB962C8B-B14F-4D97-AF65-F5344CB8AC3E}">
        <p14:creationId xmlns:p14="http://schemas.microsoft.com/office/powerpoint/2010/main" val="8785750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68936C-24EA-3289-0693-622FEC690EFB}"/>
              </a:ext>
            </a:extLst>
          </p:cNvPr>
          <p:cNvPicPr>
            <a:picLocks noChangeAspect="1"/>
          </p:cNvPicPr>
          <p:nvPr/>
        </p:nvPicPr>
        <p:blipFill>
          <a:blip r:embed="rId4"/>
          <a:stretch>
            <a:fillRect/>
          </a:stretch>
        </p:blipFill>
        <p:spPr>
          <a:xfrm>
            <a:off x="3435427" y="1374354"/>
            <a:ext cx="914400" cy="914400"/>
          </a:xfrm>
          <a:prstGeom prst="rect">
            <a:avLst/>
          </a:prstGeom>
        </p:spPr>
      </p:pic>
      <p:pic>
        <p:nvPicPr>
          <p:cNvPr id="6" name="Picture 5">
            <a:extLst>
              <a:ext uri="{FF2B5EF4-FFF2-40B4-BE49-F238E27FC236}">
                <a16:creationId xmlns:a16="http://schemas.microsoft.com/office/drawing/2014/main" id="{1DBEDBE7-86E6-448E-E1D4-2B63141F5BC6}"/>
              </a:ext>
            </a:extLst>
          </p:cNvPr>
          <p:cNvPicPr>
            <a:picLocks noChangeAspect="1"/>
          </p:cNvPicPr>
          <p:nvPr/>
        </p:nvPicPr>
        <p:blipFill>
          <a:blip r:embed="rId5"/>
          <a:stretch>
            <a:fillRect/>
          </a:stretch>
        </p:blipFill>
        <p:spPr>
          <a:xfrm rot="1234809">
            <a:off x="9087079" y="1165034"/>
            <a:ext cx="1059456" cy="1059456"/>
          </a:xfrm>
          <a:prstGeom prst="rect">
            <a:avLst/>
          </a:prstGeom>
        </p:spPr>
      </p:pic>
      <p:pic>
        <p:nvPicPr>
          <p:cNvPr id="8" name="Picture 7">
            <a:extLst>
              <a:ext uri="{FF2B5EF4-FFF2-40B4-BE49-F238E27FC236}">
                <a16:creationId xmlns:a16="http://schemas.microsoft.com/office/drawing/2014/main" id="{D23CE3FF-5682-18A1-D660-F12ED63EB492}"/>
              </a:ext>
            </a:extLst>
          </p:cNvPr>
          <p:cNvPicPr>
            <a:picLocks noChangeAspect="1"/>
          </p:cNvPicPr>
          <p:nvPr/>
        </p:nvPicPr>
        <p:blipFill>
          <a:blip r:embed="rId6"/>
          <a:stretch>
            <a:fillRect/>
          </a:stretch>
        </p:blipFill>
        <p:spPr>
          <a:xfrm>
            <a:off x="4096438" y="3853149"/>
            <a:ext cx="914400" cy="914400"/>
          </a:xfrm>
          <a:prstGeom prst="rect">
            <a:avLst/>
          </a:prstGeom>
        </p:spPr>
      </p:pic>
      <p:pic>
        <p:nvPicPr>
          <p:cNvPr id="10" name="Picture 9">
            <a:extLst>
              <a:ext uri="{FF2B5EF4-FFF2-40B4-BE49-F238E27FC236}">
                <a16:creationId xmlns:a16="http://schemas.microsoft.com/office/drawing/2014/main" id="{F86C0168-E30E-D76B-E067-857F4B6FD1A5}"/>
              </a:ext>
            </a:extLst>
          </p:cNvPr>
          <p:cNvPicPr>
            <a:picLocks noChangeAspect="1"/>
          </p:cNvPicPr>
          <p:nvPr/>
        </p:nvPicPr>
        <p:blipFill>
          <a:blip r:embed="rId7"/>
          <a:stretch>
            <a:fillRect/>
          </a:stretch>
        </p:blipFill>
        <p:spPr>
          <a:xfrm rot="621055">
            <a:off x="6626186" y="4474795"/>
            <a:ext cx="3889873" cy="585507"/>
          </a:xfrm>
          <a:prstGeom prst="rect">
            <a:avLst/>
          </a:prstGeom>
        </p:spPr>
      </p:pic>
      <p:pic>
        <p:nvPicPr>
          <p:cNvPr id="12" name="Graphic 11">
            <a:extLst>
              <a:ext uri="{FF2B5EF4-FFF2-40B4-BE49-F238E27FC236}">
                <a16:creationId xmlns:a16="http://schemas.microsoft.com/office/drawing/2014/main" id="{70F9C58D-55B4-13D5-4D28-73246C0E61A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9599578">
            <a:off x="2429832" y="2490501"/>
            <a:ext cx="3556000" cy="1028700"/>
          </a:xfrm>
          <a:prstGeom prst="rect">
            <a:avLst/>
          </a:prstGeom>
        </p:spPr>
      </p:pic>
      <p:pic>
        <p:nvPicPr>
          <p:cNvPr id="14" name="Graphic 13">
            <a:extLst>
              <a:ext uri="{FF2B5EF4-FFF2-40B4-BE49-F238E27FC236}">
                <a16:creationId xmlns:a16="http://schemas.microsoft.com/office/drawing/2014/main" id="{1248816D-8249-867A-4D98-8ACF944693F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767140" y="2655601"/>
            <a:ext cx="3035300" cy="698500"/>
          </a:xfrm>
          <a:prstGeom prst="rect">
            <a:avLst/>
          </a:prstGeom>
        </p:spPr>
      </p:pic>
      <p:pic>
        <p:nvPicPr>
          <p:cNvPr id="15" name="Picture 14">
            <a:extLst>
              <a:ext uri="{FF2B5EF4-FFF2-40B4-BE49-F238E27FC236}">
                <a16:creationId xmlns:a16="http://schemas.microsoft.com/office/drawing/2014/main" id="{D5EFD58D-8325-5193-C09C-68993BE227A3}"/>
              </a:ext>
            </a:extLst>
          </p:cNvPr>
          <p:cNvPicPr>
            <a:picLocks noChangeAspect="1"/>
          </p:cNvPicPr>
          <p:nvPr/>
        </p:nvPicPr>
        <p:blipFill>
          <a:blip r:embed="rId12"/>
          <a:stretch>
            <a:fillRect/>
          </a:stretch>
        </p:blipFill>
        <p:spPr>
          <a:xfrm rot="20377666">
            <a:off x="2513836" y="5594381"/>
            <a:ext cx="1203358" cy="641791"/>
          </a:xfrm>
          <a:prstGeom prst="rect">
            <a:avLst/>
          </a:prstGeom>
        </p:spPr>
      </p:pic>
    </p:spTree>
    <p:extLst>
      <p:ext uri="{BB962C8B-B14F-4D97-AF65-F5344CB8AC3E}">
        <p14:creationId xmlns:p14="http://schemas.microsoft.com/office/powerpoint/2010/main" val="1140456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01AE65-A053-7E7C-3BDE-CA3B525B0A39}"/>
              </a:ext>
            </a:extLst>
          </p:cNvPr>
          <p:cNvPicPr>
            <a:picLocks noChangeAspect="1"/>
          </p:cNvPicPr>
          <p:nvPr/>
        </p:nvPicPr>
        <p:blipFill>
          <a:blip r:embed="rId4"/>
          <a:stretch>
            <a:fillRect/>
          </a:stretch>
        </p:blipFill>
        <p:spPr>
          <a:xfrm rot="1304419">
            <a:off x="2659250" y="4770651"/>
            <a:ext cx="1626671" cy="867558"/>
          </a:xfrm>
          <a:prstGeom prst="rect">
            <a:avLst/>
          </a:prstGeom>
        </p:spPr>
      </p:pic>
      <p:pic>
        <p:nvPicPr>
          <p:cNvPr id="4" name="Picture 3">
            <a:extLst>
              <a:ext uri="{FF2B5EF4-FFF2-40B4-BE49-F238E27FC236}">
                <a16:creationId xmlns:a16="http://schemas.microsoft.com/office/drawing/2014/main" id="{93F0B9C1-142F-3BA8-DB9A-55AB56A5E909}"/>
              </a:ext>
            </a:extLst>
          </p:cNvPr>
          <p:cNvPicPr>
            <a:picLocks noChangeAspect="1"/>
          </p:cNvPicPr>
          <p:nvPr/>
        </p:nvPicPr>
        <p:blipFill>
          <a:blip r:embed="rId5"/>
          <a:stretch>
            <a:fillRect/>
          </a:stretch>
        </p:blipFill>
        <p:spPr>
          <a:xfrm>
            <a:off x="3015386" y="988764"/>
            <a:ext cx="914400" cy="914400"/>
          </a:xfrm>
          <a:prstGeom prst="rect">
            <a:avLst/>
          </a:prstGeom>
        </p:spPr>
      </p:pic>
      <p:pic>
        <p:nvPicPr>
          <p:cNvPr id="6" name="Picture 5">
            <a:extLst>
              <a:ext uri="{FF2B5EF4-FFF2-40B4-BE49-F238E27FC236}">
                <a16:creationId xmlns:a16="http://schemas.microsoft.com/office/drawing/2014/main" id="{72987C0D-9778-82AA-4A64-B0D532D33938}"/>
              </a:ext>
            </a:extLst>
          </p:cNvPr>
          <p:cNvPicPr>
            <a:picLocks noChangeAspect="1"/>
          </p:cNvPicPr>
          <p:nvPr/>
        </p:nvPicPr>
        <p:blipFill>
          <a:blip r:embed="rId6"/>
          <a:stretch>
            <a:fillRect/>
          </a:stretch>
        </p:blipFill>
        <p:spPr>
          <a:xfrm rot="20428889">
            <a:off x="6905739" y="1306292"/>
            <a:ext cx="914400" cy="914400"/>
          </a:xfrm>
          <a:prstGeom prst="rect">
            <a:avLst/>
          </a:prstGeom>
        </p:spPr>
      </p:pic>
      <p:pic>
        <p:nvPicPr>
          <p:cNvPr id="8" name="Picture 7">
            <a:extLst>
              <a:ext uri="{FF2B5EF4-FFF2-40B4-BE49-F238E27FC236}">
                <a16:creationId xmlns:a16="http://schemas.microsoft.com/office/drawing/2014/main" id="{3196E20A-EDA6-3186-717A-A7116AC059E6}"/>
              </a:ext>
            </a:extLst>
          </p:cNvPr>
          <p:cNvPicPr>
            <a:picLocks noChangeAspect="1"/>
          </p:cNvPicPr>
          <p:nvPr/>
        </p:nvPicPr>
        <p:blipFill>
          <a:blip r:embed="rId7"/>
          <a:stretch>
            <a:fillRect/>
          </a:stretch>
        </p:blipFill>
        <p:spPr>
          <a:xfrm rot="21376650">
            <a:off x="5134297" y="5189766"/>
            <a:ext cx="914400" cy="914400"/>
          </a:xfrm>
          <a:prstGeom prst="rect">
            <a:avLst/>
          </a:prstGeom>
        </p:spPr>
      </p:pic>
      <p:pic>
        <p:nvPicPr>
          <p:cNvPr id="10" name="Graphic 9">
            <a:extLst>
              <a:ext uri="{FF2B5EF4-FFF2-40B4-BE49-F238E27FC236}">
                <a16:creationId xmlns:a16="http://schemas.microsoft.com/office/drawing/2014/main" id="{65B25360-5BBE-AAF3-9BAB-07831CA9664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608916" y="818295"/>
            <a:ext cx="1765221" cy="1765221"/>
          </a:xfrm>
          <a:prstGeom prst="rect">
            <a:avLst/>
          </a:prstGeom>
        </p:spPr>
      </p:pic>
      <p:pic>
        <p:nvPicPr>
          <p:cNvPr id="12" name="Graphic 11">
            <a:extLst>
              <a:ext uri="{FF2B5EF4-FFF2-40B4-BE49-F238E27FC236}">
                <a16:creationId xmlns:a16="http://schemas.microsoft.com/office/drawing/2014/main" id="{9C61C76C-F526-2E3F-2022-22129323654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173622" y="2362200"/>
            <a:ext cx="2768600" cy="1066800"/>
          </a:xfrm>
          <a:prstGeom prst="rect">
            <a:avLst/>
          </a:prstGeom>
        </p:spPr>
      </p:pic>
      <p:pic>
        <p:nvPicPr>
          <p:cNvPr id="14" name="Graphic 13">
            <a:extLst>
              <a:ext uri="{FF2B5EF4-FFF2-40B4-BE49-F238E27FC236}">
                <a16:creationId xmlns:a16="http://schemas.microsoft.com/office/drawing/2014/main" id="{37CB432E-609D-3959-76F0-2AD26C5B19C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613793" y="3669169"/>
            <a:ext cx="3631894" cy="1210631"/>
          </a:xfrm>
          <a:prstGeom prst="rect">
            <a:avLst/>
          </a:prstGeom>
        </p:spPr>
      </p:pic>
    </p:spTree>
    <p:extLst>
      <p:ext uri="{BB962C8B-B14F-4D97-AF65-F5344CB8AC3E}">
        <p14:creationId xmlns:p14="http://schemas.microsoft.com/office/powerpoint/2010/main" val="27717843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A207B-D916-41DE-C676-9F9B60C95BA6}"/>
              </a:ext>
            </a:extLst>
          </p:cNvPr>
          <p:cNvSpPr>
            <a:spLocks noGrp="1"/>
          </p:cNvSpPr>
          <p:nvPr>
            <p:ph type="title"/>
          </p:nvPr>
        </p:nvSpPr>
        <p:spPr>
          <a:xfrm>
            <a:off x="859316" y="2115239"/>
            <a:ext cx="10311788" cy="3172857"/>
          </a:xfrm>
        </p:spPr>
        <p:txBody>
          <a:bodyPr>
            <a:normAutofit fontScale="90000"/>
          </a:bodyPr>
          <a:lstStyle/>
          <a:p>
            <a:pPr algn="ctr"/>
            <a:r>
              <a:rPr lang="en-US" sz="4000" dirty="0">
                <a:solidFill>
                  <a:schemeClr val="accent4">
                    <a:lumMod val="60000"/>
                    <a:lumOff val="40000"/>
                  </a:schemeClr>
                </a:solidFill>
                <a:effectLst/>
                <a:latin typeface="Arial" panose="020B0604020202020204" pitchFamily="34" charset="0"/>
                <a:ea typeface="Times New Roman" panose="02020603050405020304" pitchFamily="18" charset="0"/>
                <a:cs typeface="Arial" panose="020B0604020202020204" pitchFamily="34" charset="0"/>
              </a:rPr>
              <a:t>“</a:t>
            </a:r>
            <a:r>
              <a:rPr lang="en-US" sz="4000" i="1" dirty="0">
                <a:solidFill>
                  <a:schemeClr val="accent4">
                    <a:lumMod val="60000"/>
                    <a:lumOff val="40000"/>
                  </a:schemeClr>
                </a:solidFill>
                <a:effectLst/>
                <a:latin typeface="Arial" panose="020B0604020202020204" pitchFamily="34" charset="0"/>
                <a:ea typeface="Times New Roman" panose="02020603050405020304" pitchFamily="18" charset="0"/>
                <a:cs typeface="Arial" panose="020B0604020202020204" pitchFamily="34" charset="0"/>
              </a:rPr>
              <a:t>Once identified as a psychologist, creators are representing the profession and what they say reflects on psychology</a:t>
            </a:r>
            <a:r>
              <a:rPr lang="en-US" sz="4000" i="1" dirty="0">
                <a:solidFill>
                  <a:schemeClr val="accent4">
                    <a:lumMod val="60000"/>
                    <a:lumOff val="40000"/>
                  </a:schemeClr>
                </a:solidFill>
                <a:latin typeface="Arial" panose="020B0604020202020204" pitchFamily="34" charset="0"/>
                <a:ea typeface="Times New Roman" panose="02020603050405020304" pitchFamily="18" charset="0"/>
                <a:cs typeface="Arial" panose="020B0604020202020204" pitchFamily="34" charset="0"/>
              </a:rPr>
              <a:t>.</a:t>
            </a:r>
            <a:r>
              <a:rPr lang="en-US" sz="4000" dirty="0">
                <a:solidFill>
                  <a:schemeClr val="accent4">
                    <a:lumMod val="60000"/>
                    <a:lumOff val="40000"/>
                  </a:schemeClr>
                </a:solidFill>
                <a:effectLst/>
                <a:latin typeface="Arial" panose="020B0604020202020204" pitchFamily="34" charset="0"/>
                <a:ea typeface="Times New Roman" panose="02020603050405020304" pitchFamily="18" charset="0"/>
                <a:cs typeface="Arial" panose="020B0604020202020204" pitchFamily="34" charset="0"/>
              </a:rPr>
              <a:t>”</a:t>
            </a:r>
            <a:br>
              <a:rPr lang="en-US" sz="4000" dirty="0">
                <a:solidFill>
                  <a:schemeClr val="accent4">
                    <a:lumMod val="60000"/>
                    <a:lumOff val="40000"/>
                  </a:schemeClr>
                </a:solidFill>
                <a:effectLst/>
                <a:latin typeface="Arial" panose="020B0604020202020204" pitchFamily="34" charset="0"/>
                <a:ea typeface="Times New Roman" panose="02020603050405020304" pitchFamily="18" charset="0"/>
                <a:cs typeface="Arial" panose="020B0604020202020204" pitchFamily="34" charset="0"/>
              </a:rPr>
            </a:br>
            <a:r>
              <a:rPr lang="en-US" sz="4000" dirty="0">
                <a:solidFill>
                  <a:schemeClr val="accent4">
                    <a:lumMod val="60000"/>
                    <a:lumOff val="40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a:solidFill>
                  <a:schemeClr val="accent4">
                    <a:lumMod val="60000"/>
                    <a:lumOff val="40000"/>
                  </a:schemeClr>
                </a:solidFill>
                <a:effectLst/>
                <a:latin typeface="Arial" panose="020B0604020202020204" pitchFamily="34" charset="0"/>
                <a:ea typeface="Times New Roman" panose="02020603050405020304" pitchFamily="18" charset="0"/>
                <a:cs typeface="Arial" panose="020B0604020202020204" pitchFamily="34" charset="0"/>
              </a:rPr>
              <a:t>Lindsay Childress-Beatty, JD, PhD, APA’s Chief of Ethics</a:t>
            </a:r>
            <a:br>
              <a:rPr lang="en-US" sz="1800" dirty="0">
                <a:solidFill>
                  <a:schemeClr val="bg2"/>
                </a:solidFill>
                <a:effectLst/>
                <a:latin typeface="Times New Roman" panose="02020603050405020304" pitchFamily="18" charset="0"/>
                <a:ea typeface="Times New Roman" panose="02020603050405020304" pitchFamily="18" charset="0"/>
              </a:rPr>
            </a:br>
            <a:endParaRPr lang="en-US" b="1" dirty="0">
              <a:solidFill>
                <a:schemeClr val="bg2"/>
              </a:solidFill>
            </a:endParaRPr>
          </a:p>
        </p:txBody>
      </p:sp>
    </p:spTree>
    <p:extLst>
      <p:ext uri="{BB962C8B-B14F-4D97-AF65-F5344CB8AC3E}">
        <p14:creationId xmlns:p14="http://schemas.microsoft.com/office/powerpoint/2010/main" val="37331817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7B827-F7BB-E1C4-74D1-7AA2F58D23F0}"/>
              </a:ext>
            </a:extLst>
          </p:cNvPr>
          <p:cNvSpPr>
            <a:spLocks noGrp="1"/>
          </p:cNvSpPr>
          <p:nvPr>
            <p:ph type="title"/>
          </p:nvPr>
        </p:nvSpPr>
        <p:spPr>
          <a:xfrm>
            <a:off x="838200" y="365760"/>
            <a:ext cx="10515600" cy="839610"/>
          </a:xfrm>
        </p:spPr>
        <p:txBody>
          <a:bodyPr>
            <a:normAutofit fontScale="90000"/>
          </a:bodyPr>
          <a:lstStyle/>
          <a:p>
            <a:pPr algn="ctr"/>
            <a:r>
              <a:rPr lang="en-US" dirty="0"/>
              <a:t>Ethics Guidelines Overview</a:t>
            </a:r>
            <a:br>
              <a:rPr lang="en-US" dirty="0"/>
            </a:br>
            <a:endParaRPr lang="en-US" dirty="0"/>
          </a:p>
        </p:txBody>
      </p:sp>
      <p:sp>
        <p:nvSpPr>
          <p:cNvPr id="3" name="Content Placeholder 2">
            <a:extLst>
              <a:ext uri="{FF2B5EF4-FFF2-40B4-BE49-F238E27FC236}">
                <a16:creationId xmlns:a16="http://schemas.microsoft.com/office/drawing/2014/main" id="{6938A9BB-34E1-42D3-E52C-F9155EB6F9B7}"/>
              </a:ext>
            </a:extLst>
          </p:cNvPr>
          <p:cNvSpPr>
            <a:spLocks noGrp="1"/>
          </p:cNvSpPr>
          <p:nvPr>
            <p:ph idx="1"/>
          </p:nvPr>
        </p:nvSpPr>
        <p:spPr>
          <a:xfrm>
            <a:off x="838200" y="1205370"/>
            <a:ext cx="9977846" cy="1272416"/>
          </a:xfrm>
        </p:spPr>
        <p:txBody>
          <a:bodyPr>
            <a:normAutofit fontScale="25000" lnSpcReduction="20000"/>
          </a:bodyPr>
          <a:lstStyle/>
          <a:p>
            <a:pPr marL="342900" marR="0" lvl="0" indent="-342900">
              <a:spcBef>
                <a:spcPts val="0"/>
              </a:spcBef>
              <a:spcAft>
                <a:spcPts val="0"/>
              </a:spcAft>
              <a:buFont typeface="Arial" panose="020B0604020202020204" pitchFamily="34" charset="0"/>
              <a:buChar char="•"/>
              <a:tabLst>
                <a:tab pos="457200" algn="l"/>
              </a:tabLst>
            </a:pPr>
            <a:r>
              <a:rPr lang="en-US" sz="5600" b="1" kern="100" dirty="0">
                <a:effectLst/>
                <a:latin typeface="Arial" panose="020B0604020202020204" pitchFamily="34" charset="0"/>
                <a:ea typeface="Garamond" panose="02020404030301010803" pitchFamily="18" charset="0"/>
                <a:cs typeface="Arial" panose="020B0604020202020204" pitchFamily="34" charset="0"/>
              </a:rPr>
              <a:t>ASPPB established a Social Media Task Force (SMTF) in late 2017</a:t>
            </a:r>
            <a:endParaRPr lang="en-US" sz="5600" kern="100" dirty="0">
              <a:effectLst/>
              <a:latin typeface="Arial" panose="020B0604020202020204" pitchFamily="34" charset="0"/>
              <a:ea typeface="Garamond" panose="02020404030301010803" pitchFamily="18" charset="0"/>
              <a:cs typeface="Arial" panose="020B0604020202020204" pitchFamily="34" charset="0"/>
            </a:endParaRPr>
          </a:p>
          <a:p>
            <a:pPr marL="742950" marR="0" lvl="1" indent="-285750">
              <a:lnSpc>
                <a:spcPct val="120000"/>
              </a:lnSpc>
              <a:spcBef>
                <a:spcPts val="0"/>
              </a:spcBef>
              <a:spcAft>
                <a:spcPts val="0"/>
              </a:spcAft>
              <a:buFont typeface="Arial" panose="020B0604020202020204" pitchFamily="34" charset="0"/>
              <a:buChar char="•"/>
              <a:tabLst>
                <a:tab pos="914400" algn="l"/>
              </a:tabLst>
            </a:pPr>
            <a:r>
              <a:rPr lang="en-US" sz="4800" kern="100" dirty="0">
                <a:effectLst/>
                <a:latin typeface="Arial" panose="020B0604020202020204" pitchFamily="34" charset="0"/>
                <a:ea typeface="Garamond" panose="02020404030301010803" pitchFamily="18" charset="0"/>
                <a:cs typeface="Arial" panose="020B0604020202020204" pitchFamily="34" charset="0"/>
              </a:rPr>
              <a:t>Psychologists maintain confidentiality in creating, storing, accessing, transferring, and disposing of records under their control relating to their professional social media use. </a:t>
            </a:r>
          </a:p>
          <a:p>
            <a:pPr marL="742950" marR="0" lvl="1" indent="-285750">
              <a:lnSpc>
                <a:spcPct val="120000"/>
              </a:lnSpc>
              <a:spcBef>
                <a:spcPts val="0"/>
              </a:spcBef>
              <a:spcAft>
                <a:spcPts val="0"/>
              </a:spcAft>
              <a:buFont typeface="Arial" panose="020B0604020202020204" pitchFamily="34" charset="0"/>
              <a:buChar char="•"/>
              <a:tabLst>
                <a:tab pos="914400" algn="l"/>
              </a:tabLst>
            </a:pPr>
            <a:r>
              <a:rPr lang="en-US" sz="4800" kern="100" dirty="0">
                <a:effectLst/>
                <a:latin typeface="Arial" panose="020B0604020202020204" pitchFamily="34" charset="0"/>
                <a:ea typeface="Garamond" panose="02020404030301010803" pitchFamily="18" charset="0"/>
                <a:cs typeface="Arial" panose="020B0604020202020204" pitchFamily="34" charset="0"/>
              </a:rPr>
              <a:t>Psychologists use security measures to protect information kept on social media that is vulnerable to loss, damage, or to inappropriate access. </a:t>
            </a:r>
          </a:p>
          <a:p>
            <a:pPr marL="742950" marR="0" lvl="1" indent="-285750">
              <a:lnSpc>
                <a:spcPct val="120000"/>
              </a:lnSpc>
              <a:spcBef>
                <a:spcPts val="0"/>
              </a:spcBef>
              <a:spcAft>
                <a:spcPts val="0"/>
              </a:spcAft>
              <a:buFont typeface="Arial" panose="020B0604020202020204" pitchFamily="34" charset="0"/>
              <a:buChar char="•"/>
              <a:tabLst>
                <a:tab pos="914400" algn="l"/>
              </a:tabLst>
            </a:pPr>
            <a:r>
              <a:rPr lang="en-US" sz="4800" kern="100" dirty="0">
                <a:effectLst/>
                <a:latin typeface="Arial" panose="020B0604020202020204" pitchFamily="34" charset="0"/>
                <a:ea typeface="Garamond" panose="02020404030301010803" pitchFamily="18" charset="0"/>
                <a:cs typeface="Arial" panose="020B0604020202020204" pitchFamily="34" charset="0"/>
              </a:rPr>
              <a:t>Psychologists are cautious about making posts to public comment sites, especially those related to their worksite / employer. </a:t>
            </a:r>
          </a:p>
          <a:p>
            <a:pPr marL="742950" marR="0" lvl="1" indent="-285750">
              <a:lnSpc>
                <a:spcPct val="120000"/>
              </a:lnSpc>
              <a:spcBef>
                <a:spcPts val="0"/>
              </a:spcBef>
              <a:spcAft>
                <a:spcPts val="0"/>
              </a:spcAft>
              <a:buFont typeface="Arial" panose="020B0604020202020204" pitchFamily="34" charset="0"/>
              <a:buChar char="•"/>
              <a:tabLst>
                <a:tab pos="914400" algn="l"/>
              </a:tabLst>
            </a:pPr>
            <a:r>
              <a:rPr lang="en-US" sz="4800" kern="100" dirty="0">
                <a:effectLst/>
                <a:latin typeface="Arial" panose="020B0604020202020204" pitchFamily="34" charset="0"/>
                <a:ea typeface="Garamond" panose="02020404030301010803" pitchFamily="18" charset="0"/>
                <a:cs typeface="Arial" panose="020B0604020202020204" pitchFamily="34" charset="0"/>
              </a:rPr>
              <a:t>Psychologists strive, to the extent possible, to maintain their personal online presence distinct from their professional online presence. </a:t>
            </a:r>
          </a:p>
          <a:p>
            <a:pPr marL="742950" marR="0" lvl="1" indent="-285750">
              <a:lnSpc>
                <a:spcPct val="120000"/>
              </a:lnSpc>
              <a:spcBef>
                <a:spcPts val="0"/>
              </a:spcBef>
              <a:spcAft>
                <a:spcPts val="0"/>
              </a:spcAft>
              <a:buFont typeface="Arial" panose="020B0604020202020204" pitchFamily="34" charset="0"/>
              <a:buChar char="•"/>
              <a:tabLst>
                <a:tab pos="914400" algn="l"/>
              </a:tabLst>
            </a:pPr>
            <a:r>
              <a:rPr lang="en-US" sz="4800" kern="100" dirty="0">
                <a:effectLst/>
                <a:latin typeface="Arial" panose="020B0604020202020204" pitchFamily="34" charset="0"/>
                <a:ea typeface="Garamond" panose="02020404030301010803" pitchFamily="18" charset="0"/>
                <a:cs typeface="Arial" panose="020B0604020202020204" pitchFamily="34" charset="0"/>
              </a:rPr>
              <a:t>Psychologists maintain clear boundaries between their professional and personal social media accounts. </a:t>
            </a:r>
          </a:p>
          <a:p>
            <a:pPr marL="742950" marR="0" lvl="1" indent="-285750">
              <a:lnSpc>
                <a:spcPct val="120000"/>
              </a:lnSpc>
              <a:spcBef>
                <a:spcPts val="0"/>
              </a:spcBef>
              <a:spcAft>
                <a:spcPts val="0"/>
              </a:spcAft>
              <a:buFont typeface="Arial" panose="020B0604020202020204" pitchFamily="34" charset="0"/>
              <a:buChar char="•"/>
              <a:tabLst>
                <a:tab pos="914400" algn="l"/>
              </a:tabLst>
            </a:pPr>
            <a:r>
              <a:rPr lang="en-US" sz="4800" kern="100" dirty="0">
                <a:effectLst/>
                <a:latin typeface="Arial" panose="020B0604020202020204" pitchFamily="34" charset="0"/>
                <a:ea typeface="Garamond" panose="02020404030301010803" pitchFamily="18" charset="0"/>
                <a:cs typeface="Arial" panose="020B0604020202020204" pitchFamily="34" charset="0"/>
              </a:rPr>
              <a:t>Psychologists use trusted and secure networks to access professional social media accounts. </a:t>
            </a:r>
          </a:p>
          <a:p>
            <a:pPr marL="0" marR="0">
              <a:spcBef>
                <a:spcPts val="0"/>
              </a:spcBef>
              <a:spcAft>
                <a:spcPts val="0"/>
              </a:spcAft>
            </a:pPr>
            <a:endParaRPr lang="en-US" sz="1400" dirty="0">
              <a:effectLst/>
              <a:latin typeface="Times New Roman" panose="02020603050405020304" pitchFamily="18" charset="0"/>
              <a:ea typeface="Times New Roman" panose="02020603050405020304" pitchFamily="18" charset="0"/>
            </a:endParaRPr>
          </a:p>
        </p:txBody>
      </p:sp>
      <p:sp>
        <p:nvSpPr>
          <p:cNvPr id="4" name="Content Placeholder 2">
            <a:extLst>
              <a:ext uri="{FF2B5EF4-FFF2-40B4-BE49-F238E27FC236}">
                <a16:creationId xmlns:a16="http://schemas.microsoft.com/office/drawing/2014/main" id="{11B9AEE0-132E-19FD-406E-558808FCDA50}"/>
              </a:ext>
            </a:extLst>
          </p:cNvPr>
          <p:cNvSpPr txBox="1">
            <a:spLocks/>
          </p:cNvSpPr>
          <p:nvPr/>
        </p:nvSpPr>
        <p:spPr>
          <a:xfrm>
            <a:off x="838200" y="2755496"/>
            <a:ext cx="6468291" cy="11198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spcBef>
                <a:spcPts val="0"/>
              </a:spcBef>
            </a:pPr>
            <a:endParaRPr lang="en-US" sz="1400" dirty="0">
              <a:latin typeface="Times New Roman" panose="02020603050405020304" pitchFamily="18" charset="0"/>
              <a:ea typeface="Times New Roman" panose="02020603050405020304" pitchFamily="18" charset="0"/>
            </a:endParaRPr>
          </a:p>
        </p:txBody>
      </p:sp>
      <p:sp>
        <p:nvSpPr>
          <p:cNvPr id="5" name="Content Placeholder 2">
            <a:extLst>
              <a:ext uri="{FF2B5EF4-FFF2-40B4-BE49-F238E27FC236}">
                <a16:creationId xmlns:a16="http://schemas.microsoft.com/office/drawing/2014/main" id="{4780F6E7-03FA-D476-D968-8CE2BC35F8CC}"/>
              </a:ext>
            </a:extLst>
          </p:cNvPr>
          <p:cNvSpPr txBox="1">
            <a:spLocks/>
          </p:cNvSpPr>
          <p:nvPr/>
        </p:nvSpPr>
        <p:spPr>
          <a:xfrm>
            <a:off x="838198" y="3030583"/>
            <a:ext cx="9803676" cy="1527386"/>
          </a:xfrm>
          <a:prstGeom prst="rect">
            <a:avLst/>
          </a:prstGeom>
        </p:spPr>
        <p:txBody>
          <a:bodyPr vert="horz" lIns="91440" tIns="45720" rIns="91440" bIns="4572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spcBef>
                <a:spcPts val="0"/>
              </a:spcBef>
              <a:spcAft>
                <a:spcPts val="0"/>
              </a:spcAft>
              <a:buFont typeface="Arial" panose="020B0604020202020204" pitchFamily="34" charset="0"/>
              <a:buChar char="•"/>
              <a:tabLst>
                <a:tab pos="457200" algn="l"/>
              </a:tabLst>
            </a:pPr>
            <a:r>
              <a:rPr lang="en-US" sz="2900" b="1" kern="100" dirty="0">
                <a:effectLst/>
                <a:latin typeface="Arial" panose="020B0604020202020204" pitchFamily="34" charset="0"/>
                <a:ea typeface="Garamond" panose="02020404030301010803" pitchFamily="18" charset="0"/>
                <a:cs typeface="Arial" panose="020B0604020202020204" pitchFamily="34" charset="0"/>
              </a:rPr>
              <a:t>APA began researching in 2019, published their Guidelines in 2021</a:t>
            </a:r>
            <a:endParaRPr lang="en-US" sz="2900" kern="100" dirty="0">
              <a:effectLst/>
              <a:latin typeface="Arial" panose="020B0604020202020204" pitchFamily="34" charset="0"/>
              <a:ea typeface="Garamond" panose="02020404030301010803" pitchFamily="18" charset="0"/>
              <a:cs typeface="Arial" panose="020B0604020202020204" pitchFamily="34" charset="0"/>
            </a:endParaRPr>
          </a:p>
          <a:p>
            <a:pPr marL="742950" marR="0" lvl="1" indent="-285750">
              <a:lnSpc>
                <a:spcPct val="120000"/>
              </a:lnSpc>
              <a:spcBef>
                <a:spcPts val="0"/>
              </a:spcBef>
              <a:spcAft>
                <a:spcPts val="0"/>
              </a:spcAft>
              <a:buFont typeface="Arial" panose="020B0604020202020204" pitchFamily="34" charset="0"/>
              <a:buChar char="•"/>
              <a:tabLst>
                <a:tab pos="914400" algn="l"/>
              </a:tabLst>
            </a:pPr>
            <a:r>
              <a:rPr lang="en-US" sz="2500" kern="100" dirty="0">
                <a:effectLst/>
                <a:latin typeface="Arial" panose="020B0604020202020204" pitchFamily="34" charset="0"/>
                <a:ea typeface="Garamond" panose="02020404030301010803" pitchFamily="18" charset="0"/>
                <a:cs typeface="Times New Roman" panose="02020603050405020304" pitchFamily="18" charset="0"/>
              </a:rPr>
              <a:t>Guidelines are broad, generally non-specific. </a:t>
            </a:r>
            <a:endParaRPr lang="en-US" sz="2500" kern="100" dirty="0">
              <a:effectLst/>
              <a:latin typeface="Times New Roman" panose="02020603050405020304" pitchFamily="18" charset="0"/>
              <a:ea typeface="Garamond" panose="02020404030301010803" pitchFamily="18" charset="0"/>
              <a:cs typeface="Times New Roman" panose="02020603050405020304" pitchFamily="18" charset="0"/>
            </a:endParaRPr>
          </a:p>
          <a:p>
            <a:pPr marL="742950" marR="0" lvl="1" indent="-285750">
              <a:lnSpc>
                <a:spcPct val="120000"/>
              </a:lnSpc>
              <a:spcBef>
                <a:spcPts val="0"/>
              </a:spcBef>
              <a:spcAft>
                <a:spcPts val="0"/>
              </a:spcAft>
              <a:buFont typeface="Arial" panose="020B0604020202020204" pitchFamily="34" charset="0"/>
              <a:buChar char="•"/>
              <a:tabLst>
                <a:tab pos="914400" algn="l"/>
              </a:tabLst>
            </a:pPr>
            <a:r>
              <a:rPr lang="en-US" sz="2500" kern="100" dirty="0">
                <a:effectLst/>
                <a:latin typeface="Arial" panose="020B0604020202020204" pitchFamily="34" charset="0"/>
                <a:ea typeface="Garamond" panose="02020404030301010803" pitchFamily="18" charset="0"/>
                <a:cs typeface="Times New Roman" panose="02020603050405020304" pitchFamily="18" charset="0"/>
              </a:rPr>
              <a:t>Psychologists consider the need to avoid contact with their current or past clients on social media, recognizing that it may blur boundaries of the professional relationship. </a:t>
            </a:r>
            <a:endParaRPr lang="en-US" sz="2500" kern="100" dirty="0">
              <a:effectLst/>
              <a:latin typeface="Times New Roman" panose="02020603050405020304" pitchFamily="18" charset="0"/>
              <a:ea typeface="Garamond" panose="02020404030301010803" pitchFamily="18" charset="0"/>
              <a:cs typeface="Times New Roman" panose="02020603050405020304" pitchFamily="18" charset="0"/>
            </a:endParaRPr>
          </a:p>
          <a:p>
            <a:pPr marL="742950" marR="0" lvl="1" indent="-285750">
              <a:lnSpc>
                <a:spcPct val="120000"/>
              </a:lnSpc>
              <a:spcBef>
                <a:spcPts val="0"/>
              </a:spcBef>
              <a:spcAft>
                <a:spcPts val="0"/>
              </a:spcAft>
              <a:buFont typeface="Arial" panose="020B0604020202020204" pitchFamily="34" charset="0"/>
              <a:buChar char="•"/>
              <a:tabLst>
                <a:tab pos="914400" algn="l"/>
              </a:tabLst>
            </a:pPr>
            <a:r>
              <a:rPr lang="en-US" sz="2500" kern="100" dirty="0">
                <a:effectLst/>
                <a:latin typeface="Arial" panose="020B0604020202020204" pitchFamily="34" charset="0"/>
                <a:ea typeface="Garamond" panose="02020404030301010803" pitchFamily="18" charset="0"/>
                <a:cs typeface="Times New Roman" panose="02020603050405020304" pitchFamily="18" charset="0"/>
              </a:rPr>
              <a:t>Psychologists are mindful of the public nature of social media and that their privacy and confidentiality often are not protected nor expected on social media.</a:t>
            </a:r>
            <a:endParaRPr lang="en-US" sz="2500" kern="100" dirty="0">
              <a:effectLst/>
              <a:latin typeface="Times New Roman" panose="02020603050405020304" pitchFamily="18" charset="0"/>
              <a:ea typeface="Garamond" panose="02020404030301010803" pitchFamily="18" charset="0"/>
              <a:cs typeface="Times New Roman" panose="02020603050405020304" pitchFamily="18" charset="0"/>
            </a:endParaRPr>
          </a:p>
          <a:p>
            <a:pPr marL="742950" marR="0" lvl="1" indent="-285750">
              <a:lnSpc>
                <a:spcPct val="120000"/>
              </a:lnSpc>
              <a:spcBef>
                <a:spcPts val="0"/>
              </a:spcBef>
              <a:spcAft>
                <a:spcPts val="0"/>
              </a:spcAft>
              <a:buFont typeface="Arial" panose="020B0604020202020204" pitchFamily="34" charset="0"/>
              <a:buChar char="•"/>
              <a:tabLst>
                <a:tab pos="914400" algn="l"/>
              </a:tabLst>
            </a:pPr>
            <a:r>
              <a:rPr lang="en-US" sz="2500" kern="100" dirty="0">
                <a:effectLst/>
                <a:latin typeface="Arial" panose="020B0604020202020204" pitchFamily="34" charset="0"/>
                <a:ea typeface="Garamond" panose="02020404030301010803" pitchFamily="18" charset="0"/>
                <a:cs typeface="Times New Roman" panose="02020603050405020304" pitchFamily="18" charset="0"/>
              </a:rPr>
              <a:t>Psychologists are aware of the benefits of establishing a policy regarding their participation in social media and discussing this policy and their use of social media as part of the informed consent process with clients.</a:t>
            </a:r>
            <a:endParaRPr lang="en-US" sz="2500" kern="100" dirty="0">
              <a:effectLst/>
              <a:latin typeface="Times New Roman" panose="02020603050405020304" pitchFamily="18" charset="0"/>
              <a:ea typeface="Garamond" panose="02020404030301010803" pitchFamily="18" charset="0"/>
              <a:cs typeface="Times New Roman" panose="02020603050405020304" pitchFamily="18" charset="0"/>
            </a:endParaRPr>
          </a:p>
          <a:p>
            <a:pPr marL="0">
              <a:spcBef>
                <a:spcPts val="0"/>
              </a:spcBef>
            </a:pPr>
            <a:endParaRPr lang="en-US" sz="1400" dirty="0">
              <a:latin typeface="Times New Roman" panose="02020603050405020304" pitchFamily="18" charset="0"/>
              <a:ea typeface="Times New Roman" panose="02020603050405020304" pitchFamily="18" charset="0"/>
            </a:endParaRPr>
          </a:p>
        </p:txBody>
      </p:sp>
      <p:sp>
        <p:nvSpPr>
          <p:cNvPr id="8" name="Rectangle 7">
            <a:extLst>
              <a:ext uri="{FF2B5EF4-FFF2-40B4-BE49-F238E27FC236}">
                <a16:creationId xmlns:a16="http://schemas.microsoft.com/office/drawing/2014/main" id="{0E4EBD17-5616-5F46-FC3A-A27F068B57A5}"/>
              </a:ext>
            </a:extLst>
          </p:cNvPr>
          <p:cNvSpPr/>
          <p:nvPr/>
        </p:nvSpPr>
        <p:spPr>
          <a:xfrm>
            <a:off x="838198" y="4557969"/>
            <a:ext cx="9977848" cy="206389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FDBC07E6-1524-171A-B207-501351600C09}"/>
              </a:ext>
            </a:extLst>
          </p:cNvPr>
          <p:cNvSpPr txBox="1">
            <a:spLocks/>
          </p:cNvSpPr>
          <p:nvPr/>
        </p:nvSpPr>
        <p:spPr>
          <a:xfrm>
            <a:off x="838198" y="4632560"/>
            <a:ext cx="9803676" cy="18596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spcBef>
                <a:spcPts val="0"/>
              </a:spcBef>
              <a:spcAft>
                <a:spcPts val="0"/>
              </a:spcAft>
              <a:buFont typeface="Arial" panose="020B0604020202020204" pitchFamily="34" charset="0"/>
              <a:buChar char="•"/>
              <a:tabLst>
                <a:tab pos="457200" algn="l"/>
              </a:tabLst>
            </a:pPr>
            <a:r>
              <a:rPr lang="en-US" sz="1200" b="1" kern="100" dirty="0">
                <a:solidFill>
                  <a:schemeClr val="bg1"/>
                </a:solidFill>
                <a:effectLst/>
                <a:latin typeface="Arial" panose="020B0604020202020204" pitchFamily="34" charset="0"/>
                <a:ea typeface="Garamond" panose="02020404030301010803" pitchFamily="18" charset="0"/>
                <a:cs typeface="Times New Roman" panose="02020603050405020304" pitchFamily="18" charset="0"/>
              </a:rPr>
              <a:t>APA Ethics still apply</a:t>
            </a:r>
            <a:endParaRPr lang="en-US" sz="1200" kern="100" dirty="0">
              <a:solidFill>
                <a:schemeClr val="bg1"/>
              </a:solidFill>
              <a:effectLst/>
              <a:latin typeface="Times New Roman" panose="02020603050405020304" pitchFamily="18" charset="0"/>
              <a:ea typeface="Garamond" panose="02020404030301010803" pitchFamily="18"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200" kern="100" dirty="0">
                <a:solidFill>
                  <a:schemeClr val="bg1"/>
                </a:solidFill>
                <a:effectLst/>
                <a:latin typeface="Arial" panose="020B0604020202020204" pitchFamily="34" charset="0"/>
                <a:ea typeface="Garamond" panose="02020404030301010803" pitchFamily="18" charset="0"/>
                <a:cs typeface="Times New Roman" panose="02020603050405020304" pitchFamily="18" charset="0"/>
              </a:rPr>
              <a:t>Principle A: Beneficence and Nonmaleficence</a:t>
            </a:r>
            <a:endParaRPr lang="en-US" sz="1200" kern="100" dirty="0">
              <a:solidFill>
                <a:schemeClr val="bg1"/>
              </a:solidFill>
              <a:effectLst/>
              <a:latin typeface="Times New Roman" panose="02020603050405020304" pitchFamily="18" charset="0"/>
              <a:ea typeface="Garamond" panose="02020404030301010803" pitchFamily="18"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200" kern="100" dirty="0">
                <a:solidFill>
                  <a:schemeClr val="bg1"/>
                </a:solidFill>
                <a:effectLst/>
                <a:latin typeface="Arial" panose="020B0604020202020204" pitchFamily="34" charset="0"/>
                <a:ea typeface="Garamond" panose="02020404030301010803" pitchFamily="18" charset="0"/>
                <a:cs typeface="Times New Roman" panose="02020603050405020304" pitchFamily="18" charset="0"/>
              </a:rPr>
              <a:t>Principle B: Fidelity and Responsibility</a:t>
            </a:r>
            <a:endParaRPr lang="en-US" sz="1200" kern="100" dirty="0">
              <a:solidFill>
                <a:schemeClr val="bg1"/>
              </a:solidFill>
              <a:effectLst/>
              <a:latin typeface="Times New Roman" panose="02020603050405020304" pitchFamily="18" charset="0"/>
              <a:ea typeface="Garamond" panose="02020404030301010803" pitchFamily="18"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200" kern="100" dirty="0">
                <a:solidFill>
                  <a:schemeClr val="bg1"/>
                </a:solidFill>
                <a:effectLst/>
                <a:latin typeface="Arial" panose="020B0604020202020204" pitchFamily="34" charset="0"/>
                <a:ea typeface="Garamond" panose="02020404030301010803" pitchFamily="18" charset="0"/>
                <a:cs typeface="Times New Roman" panose="02020603050405020304" pitchFamily="18" charset="0"/>
              </a:rPr>
              <a:t>Principle C: Integrity</a:t>
            </a:r>
            <a:endParaRPr lang="en-US" sz="1200" kern="100" dirty="0">
              <a:solidFill>
                <a:schemeClr val="bg1"/>
              </a:solidFill>
              <a:effectLst/>
              <a:latin typeface="Times New Roman" panose="02020603050405020304" pitchFamily="18" charset="0"/>
              <a:ea typeface="Garamond" panose="02020404030301010803" pitchFamily="18"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200" kern="100" dirty="0">
                <a:solidFill>
                  <a:schemeClr val="bg1"/>
                </a:solidFill>
                <a:effectLst/>
                <a:latin typeface="Arial" panose="020B0604020202020204" pitchFamily="34" charset="0"/>
                <a:ea typeface="Garamond" panose="02020404030301010803" pitchFamily="18" charset="0"/>
                <a:cs typeface="Times New Roman" panose="02020603050405020304" pitchFamily="18" charset="0"/>
              </a:rPr>
              <a:t>Principle D: Justice</a:t>
            </a:r>
            <a:endParaRPr lang="en-US" sz="1200" kern="100" dirty="0">
              <a:solidFill>
                <a:schemeClr val="bg1"/>
              </a:solidFill>
              <a:effectLst/>
              <a:latin typeface="Times New Roman" panose="02020603050405020304" pitchFamily="18" charset="0"/>
              <a:ea typeface="Garamond" panose="02020404030301010803" pitchFamily="18"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200" kern="100" dirty="0">
                <a:solidFill>
                  <a:schemeClr val="bg1"/>
                </a:solidFill>
                <a:effectLst/>
                <a:latin typeface="Arial" panose="020B0604020202020204" pitchFamily="34" charset="0"/>
                <a:ea typeface="Garamond" panose="02020404030301010803" pitchFamily="18" charset="0"/>
                <a:cs typeface="Times New Roman" panose="02020603050405020304" pitchFamily="18" charset="0"/>
              </a:rPr>
              <a:t>Principle E: Respect for People's Rights and Dignity</a:t>
            </a:r>
            <a:endParaRPr lang="en-US" sz="1200" kern="100" dirty="0">
              <a:solidFill>
                <a:schemeClr val="bg1"/>
              </a:solidFill>
              <a:effectLst/>
              <a:latin typeface="Times New Roman" panose="02020603050405020304" pitchFamily="18" charset="0"/>
              <a:ea typeface="Garamond" panose="02020404030301010803" pitchFamily="18" charset="0"/>
              <a:cs typeface="Times New Roman" panose="02020603050405020304" pitchFamily="18" charset="0"/>
            </a:endParaRPr>
          </a:p>
          <a:p>
            <a:pPr marL="0">
              <a:spcBef>
                <a:spcPts val="0"/>
              </a:spcBef>
            </a:pPr>
            <a:endParaRPr lang="en-US" sz="14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2599004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E698B-05AC-FED8-E353-A150238F1684}"/>
              </a:ext>
            </a:extLst>
          </p:cNvPr>
          <p:cNvSpPr>
            <a:spLocks noGrp="1"/>
          </p:cNvSpPr>
          <p:nvPr>
            <p:ph type="title"/>
          </p:nvPr>
        </p:nvSpPr>
        <p:spPr>
          <a:solidFill>
            <a:schemeClr val="bg1">
              <a:alpha val="76028"/>
            </a:schemeClr>
          </a:solidFill>
        </p:spPr>
        <p:txBody>
          <a:bodyPr/>
          <a:lstStyle/>
          <a:p>
            <a:pPr algn="ctr"/>
            <a:r>
              <a:rPr lang="en-US" dirty="0">
                <a:latin typeface="Arial" panose="020B0604020202020204" pitchFamily="34" charset="0"/>
                <a:cs typeface="Arial" panose="020B0604020202020204" pitchFamily="34" charset="0"/>
              </a:rPr>
              <a:t>Specific New York State Highlights</a:t>
            </a:r>
          </a:p>
        </p:txBody>
      </p:sp>
      <p:pic>
        <p:nvPicPr>
          <p:cNvPr id="10" name="Picture 9">
            <a:extLst>
              <a:ext uri="{FF2B5EF4-FFF2-40B4-BE49-F238E27FC236}">
                <a16:creationId xmlns:a16="http://schemas.microsoft.com/office/drawing/2014/main" id="{95086276-0E75-DD9C-ADCA-309FF5C51C76}"/>
              </a:ext>
            </a:extLst>
          </p:cNvPr>
          <p:cNvPicPr>
            <a:picLocks noChangeAspect="1"/>
          </p:cNvPicPr>
          <p:nvPr/>
        </p:nvPicPr>
        <p:blipFill rotWithShape="1">
          <a:blip r:embed="rId3"/>
          <a:srcRect l="7848" t="23795" r="8876" b="21988"/>
          <a:stretch/>
        </p:blipFill>
        <p:spPr>
          <a:xfrm>
            <a:off x="5309615" y="3586630"/>
            <a:ext cx="1572769" cy="546100"/>
          </a:xfrm>
          <a:prstGeom prst="rect">
            <a:avLst/>
          </a:prstGeom>
          <a:effectLst>
            <a:outerShdw blurRad="50800" dist="50800" dir="5400000" algn="ctr" rotWithShape="0">
              <a:srgbClr val="000000">
                <a:alpha val="71288"/>
              </a:srgbClr>
            </a:outerShdw>
          </a:effectLst>
        </p:spPr>
      </p:pic>
      <p:sp>
        <p:nvSpPr>
          <p:cNvPr id="3" name="Content Placeholder 2">
            <a:extLst>
              <a:ext uri="{FF2B5EF4-FFF2-40B4-BE49-F238E27FC236}">
                <a16:creationId xmlns:a16="http://schemas.microsoft.com/office/drawing/2014/main" id="{A6BF5F4F-D8A1-04D3-D472-6D7830619C6E}"/>
              </a:ext>
            </a:extLst>
          </p:cNvPr>
          <p:cNvSpPr>
            <a:spLocks noGrp="1"/>
          </p:cNvSpPr>
          <p:nvPr>
            <p:ph idx="1"/>
          </p:nvPr>
        </p:nvSpPr>
        <p:spPr>
          <a:solidFill>
            <a:schemeClr val="bg1">
              <a:alpha val="84000"/>
            </a:schemeClr>
          </a:solidFill>
        </p:spPr>
        <p:txBody>
          <a:bodyPr>
            <a:normAutofit fontScale="62500" lnSpcReduction="20000"/>
          </a:bodyPr>
          <a:lstStyle/>
          <a:p>
            <a:r>
              <a:rPr lang="en-US" dirty="0"/>
              <a:t>Entire Part 29 Rules can be found at: </a:t>
            </a:r>
            <a:r>
              <a:rPr lang="en-US" dirty="0">
                <a:hlinkClick r:id="rId4"/>
              </a:rPr>
              <a:t>https://www.op.nysed.gov/title8/rules-board-regents/part-29</a:t>
            </a:r>
            <a:endParaRPr lang="en-US" dirty="0"/>
          </a:p>
          <a:p>
            <a:r>
              <a:rPr lang="en-US" dirty="0"/>
              <a:t>“</a:t>
            </a:r>
            <a:r>
              <a:rPr lang="en-US" b="0" i="0" dirty="0">
                <a:solidFill>
                  <a:srgbClr val="343A40"/>
                </a:solidFill>
                <a:effectLst/>
                <a:latin typeface="-apple-system"/>
              </a:rPr>
              <a:t>Directly or indirectly offering, giving, soliciting, or receiving or agreeing to receive, any fee or other consideration to or from a third party for the referral of a patient or client or in connection with the performance of professional services”.</a:t>
            </a:r>
          </a:p>
          <a:p>
            <a:r>
              <a:rPr lang="en-US" dirty="0">
                <a:solidFill>
                  <a:srgbClr val="343A40"/>
                </a:solidFill>
                <a:latin typeface="-apple-system"/>
              </a:rPr>
              <a:t>“</a:t>
            </a:r>
            <a:r>
              <a:rPr lang="en-US" b="0" i="0" dirty="0">
                <a:solidFill>
                  <a:srgbClr val="343A40"/>
                </a:solidFill>
                <a:effectLst/>
                <a:latin typeface="-apple-system"/>
              </a:rPr>
              <a:t>Failing to make available to a patient or client, upon request, copies of documents in the possession or under the control of the licensee which have been prepared for and paid for by the patient or client</a:t>
            </a:r>
            <a:r>
              <a:rPr lang="en-US" dirty="0">
                <a:solidFill>
                  <a:srgbClr val="343A40"/>
                </a:solidFill>
                <a:latin typeface="-apple-system"/>
              </a:rPr>
              <a:t>”</a:t>
            </a:r>
          </a:p>
          <a:p>
            <a:r>
              <a:rPr lang="en-US" b="0" i="0" dirty="0">
                <a:solidFill>
                  <a:srgbClr val="343A40"/>
                </a:solidFill>
                <a:effectLst/>
                <a:latin typeface="-apple-system"/>
              </a:rPr>
              <a:t>“Revealing of personally identifiable facts, data or information obtained in a professional capacity without the prior consent of the patient or client, except as authorized or required by law.”</a:t>
            </a:r>
          </a:p>
          <a:p>
            <a:pPr algn="l">
              <a:buFont typeface="+mj-lt"/>
              <a:buAutoNum type="romanLcPeriod"/>
            </a:pPr>
            <a:r>
              <a:rPr lang="en-US" dirty="0">
                <a:solidFill>
                  <a:srgbClr val="343A40"/>
                </a:solidFill>
                <a:latin typeface="-apple-system"/>
              </a:rPr>
              <a:t>“</a:t>
            </a:r>
            <a:r>
              <a:rPr lang="en-US" b="0" i="0" dirty="0">
                <a:solidFill>
                  <a:srgbClr val="343A40"/>
                </a:solidFill>
                <a:effectLst/>
                <a:latin typeface="-apple-system"/>
              </a:rPr>
              <a:t>Advertising or soliciting not in the public interest shall include, but not be limited to, advertising or soliciting that:</a:t>
            </a:r>
            <a:br>
              <a:rPr lang="en-US" b="0" i="0" dirty="0">
                <a:solidFill>
                  <a:srgbClr val="343A40"/>
                </a:solidFill>
                <a:effectLst/>
                <a:latin typeface="-apple-system"/>
              </a:rPr>
            </a:br>
            <a:r>
              <a:rPr lang="en-US" b="0" i="0" dirty="0">
                <a:solidFill>
                  <a:srgbClr val="343A40"/>
                </a:solidFill>
                <a:effectLst/>
                <a:latin typeface="-apple-system"/>
              </a:rPr>
              <a:t> </a:t>
            </a:r>
          </a:p>
          <a:p>
            <a:pPr marL="742950" lvl="1" indent="-285750" algn="l">
              <a:buFont typeface="+mj-lt"/>
              <a:buAutoNum type="romanLcPeriod"/>
            </a:pPr>
            <a:r>
              <a:rPr lang="en-US" b="0" i="0" dirty="0">
                <a:solidFill>
                  <a:srgbClr val="343A40"/>
                </a:solidFill>
                <a:effectLst/>
                <a:latin typeface="-apple-system"/>
              </a:rPr>
              <a:t>is false, fraudulent, deceptive or misleading;</a:t>
            </a:r>
          </a:p>
          <a:p>
            <a:pPr marL="742950" lvl="1" indent="-285750" algn="l">
              <a:buFont typeface="+mj-lt"/>
              <a:buAutoNum type="romanLcPeriod"/>
            </a:pPr>
            <a:r>
              <a:rPr lang="en-US" b="0" i="0" dirty="0">
                <a:solidFill>
                  <a:srgbClr val="343A40"/>
                </a:solidFill>
                <a:effectLst/>
                <a:latin typeface="-apple-system"/>
              </a:rPr>
              <a:t>guarantees any service;</a:t>
            </a:r>
          </a:p>
          <a:p>
            <a:pPr marL="742950" lvl="1" indent="-285750" algn="l">
              <a:buFont typeface="+mj-lt"/>
              <a:buAutoNum type="romanLcPeriod"/>
            </a:pPr>
            <a:r>
              <a:rPr lang="en-US" b="0" i="0" dirty="0">
                <a:solidFill>
                  <a:srgbClr val="343A40"/>
                </a:solidFill>
                <a:effectLst/>
                <a:latin typeface="-apple-system"/>
              </a:rPr>
              <a:t>makes any claim relating to professional services or products or the cost or price therefore which cannot be substantiated by the licensee, who shall have the burden of proof;</a:t>
            </a:r>
          </a:p>
          <a:p>
            <a:pPr marL="742950" lvl="1" indent="-285750" algn="l">
              <a:buFont typeface="+mj-lt"/>
              <a:buAutoNum type="romanLcPeriod"/>
            </a:pPr>
            <a:r>
              <a:rPr lang="en-US" b="0" i="0" dirty="0">
                <a:solidFill>
                  <a:srgbClr val="343A40"/>
                </a:solidFill>
                <a:effectLst/>
                <a:latin typeface="-apple-system"/>
              </a:rPr>
              <a:t>makes claims of professional superiority which cannot be substantiated by the licensee, who shall have the burden of proof; or</a:t>
            </a:r>
          </a:p>
          <a:p>
            <a:pPr marL="742950" lvl="1" indent="-285750" algn="l">
              <a:buFont typeface="+mj-lt"/>
              <a:buAutoNum type="romanLcPeriod"/>
            </a:pPr>
            <a:r>
              <a:rPr lang="en-US" b="0" i="0" dirty="0">
                <a:solidFill>
                  <a:srgbClr val="343A40"/>
                </a:solidFill>
                <a:effectLst/>
                <a:latin typeface="-apple-system"/>
              </a:rPr>
              <a:t>offers bonuses or inducements in any form other than a discount or reduction in an established fee or price for a professional service or product.”</a:t>
            </a:r>
          </a:p>
          <a:p>
            <a:endParaRPr lang="en-US" dirty="0"/>
          </a:p>
          <a:p>
            <a:endParaRPr lang="en-US" dirty="0"/>
          </a:p>
        </p:txBody>
      </p:sp>
    </p:spTree>
    <p:extLst>
      <p:ext uri="{BB962C8B-B14F-4D97-AF65-F5344CB8AC3E}">
        <p14:creationId xmlns:p14="http://schemas.microsoft.com/office/powerpoint/2010/main" val="16081271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146D6-1085-84EC-3163-69914C6527D3}"/>
              </a:ext>
            </a:extLst>
          </p:cNvPr>
          <p:cNvSpPr>
            <a:spLocks noGrp="1"/>
          </p:cNvSpPr>
          <p:nvPr>
            <p:ph type="title"/>
          </p:nvPr>
        </p:nvSpPr>
        <p:spPr/>
        <p:txBody>
          <a:bodyPr/>
          <a:lstStyle/>
          <a:p>
            <a:pPr algn="ctr"/>
            <a:r>
              <a:rPr lang="en-US" dirty="0"/>
              <a:t>Some Research Findings</a:t>
            </a:r>
          </a:p>
        </p:txBody>
      </p:sp>
      <p:graphicFrame>
        <p:nvGraphicFramePr>
          <p:cNvPr id="4" name="Content Placeholder 3">
            <a:extLst>
              <a:ext uri="{FF2B5EF4-FFF2-40B4-BE49-F238E27FC236}">
                <a16:creationId xmlns:a16="http://schemas.microsoft.com/office/drawing/2014/main" id="{3547B325-477E-7BBC-F073-161AE65AD637}"/>
              </a:ext>
            </a:extLst>
          </p:cNvPr>
          <p:cNvGraphicFramePr>
            <a:graphicFrameLocks noGrp="1"/>
          </p:cNvGraphicFramePr>
          <p:nvPr>
            <p:ph idx="1"/>
            <p:extLst>
              <p:ext uri="{D42A27DB-BD31-4B8C-83A1-F6EECF244321}">
                <p14:modId xmlns:p14="http://schemas.microsoft.com/office/powerpoint/2010/main" val="2548751673"/>
              </p:ext>
            </p:extLst>
          </p:nvPr>
        </p:nvGraphicFramePr>
        <p:xfrm>
          <a:off x="838200" y="1825625"/>
          <a:ext cx="10515600" cy="4119880"/>
        </p:xfrm>
        <a:graphic>
          <a:graphicData uri="http://schemas.openxmlformats.org/drawingml/2006/table">
            <a:tbl>
              <a:tblPr firstRow="1" bandRow="1">
                <a:tableStyleId>{5C22544A-7EE6-4342-B048-85BDC9FD1C3A}</a:tableStyleId>
              </a:tblPr>
              <a:tblGrid>
                <a:gridCol w="10515600">
                  <a:extLst>
                    <a:ext uri="{9D8B030D-6E8A-4147-A177-3AD203B41FA5}">
                      <a16:colId xmlns:a16="http://schemas.microsoft.com/office/drawing/2014/main" val="3198739837"/>
                    </a:ext>
                  </a:extLst>
                </a:gridCol>
              </a:tblGrid>
              <a:tr h="370840">
                <a:tc>
                  <a:txBody>
                    <a:bodyPr/>
                    <a:lstStyle/>
                    <a:p>
                      <a:r>
                        <a:rPr lang="en-US" sz="1800" b="1" kern="1200" dirty="0" err="1">
                          <a:solidFill>
                            <a:schemeClr val="lt1"/>
                          </a:solidFill>
                          <a:effectLst/>
                          <a:latin typeface="+mn-lt"/>
                          <a:ea typeface="+mn-ea"/>
                          <a:cs typeface="+mn-cs"/>
                        </a:rPr>
                        <a:t>Kolmes</a:t>
                      </a:r>
                      <a:r>
                        <a:rPr lang="en-US" sz="1800" b="1" kern="1200" dirty="0">
                          <a:solidFill>
                            <a:schemeClr val="lt1"/>
                          </a:solidFill>
                          <a:effectLst/>
                          <a:latin typeface="+mn-lt"/>
                          <a:ea typeface="+mn-ea"/>
                          <a:cs typeface="+mn-cs"/>
                        </a:rPr>
                        <a:t> and Taube (2016) found nearly 70% of the clients surveyed searched for and found personal information about their therapists. Only 27.6% informed their therapists they had done so</a:t>
                      </a:r>
                      <a:r>
                        <a:rPr lang="en-US" dirty="0">
                          <a:effectLst/>
                        </a:rPr>
                        <a:t> .</a:t>
                      </a:r>
                      <a:endParaRPr lang="en-US" dirty="0"/>
                    </a:p>
                  </a:txBody>
                  <a:tcPr/>
                </a:tc>
                <a:extLst>
                  <a:ext uri="{0D108BD9-81ED-4DB2-BD59-A6C34878D82A}">
                    <a16:rowId xmlns:a16="http://schemas.microsoft.com/office/drawing/2014/main" val="37467519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Younger professionals are more influenced by how they believe others will perceive their posts, feel pressure to have a “perfect” online image, and feel “likes” are important and need external validation. (Brown, 2016)</a:t>
                      </a:r>
                    </a:p>
                  </a:txBody>
                  <a:tcPr/>
                </a:tc>
                <a:extLst>
                  <a:ext uri="{0D108BD9-81ED-4DB2-BD59-A6C34878D82A}">
                    <a16:rowId xmlns:a16="http://schemas.microsoft.com/office/drawing/2014/main" val="64695338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Wu &amp; </a:t>
                      </a:r>
                      <a:r>
                        <a:rPr lang="en-US" sz="1800" kern="1200" dirty="0" err="1">
                          <a:solidFill>
                            <a:schemeClr val="dk1"/>
                          </a:solidFill>
                          <a:effectLst/>
                          <a:latin typeface="+mn-lt"/>
                          <a:ea typeface="+mn-ea"/>
                          <a:cs typeface="+mn-cs"/>
                        </a:rPr>
                        <a:t>Sonne</a:t>
                      </a:r>
                      <a:r>
                        <a:rPr lang="en-US" sz="1800" kern="1200" dirty="0">
                          <a:solidFill>
                            <a:schemeClr val="dk1"/>
                          </a:solidFill>
                          <a:effectLst/>
                          <a:latin typeface="+mn-lt"/>
                          <a:ea typeface="+mn-ea"/>
                          <a:cs typeface="+mn-cs"/>
                        </a:rPr>
                        <a:t> (2021) found that non-sexual boundary crossings were fairly common, and psychologists tended to express questions about what was ethical and what wasn’t. </a:t>
                      </a:r>
                    </a:p>
                  </a:txBody>
                  <a:tcPr/>
                </a:tc>
                <a:extLst>
                  <a:ext uri="{0D108BD9-81ED-4DB2-BD59-A6C34878D82A}">
                    <a16:rowId xmlns:a16="http://schemas.microsoft.com/office/drawing/2014/main" val="138284014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Haney (2014) found writings by individual psychologists usually viewed as reflective of the entire field.</a:t>
                      </a:r>
                    </a:p>
                  </a:txBody>
                  <a:tcPr/>
                </a:tc>
                <a:extLst>
                  <a:ext uri="{0D108BD9-81ED-4DB2-BD59-A6C34878D82A}">
                    <a16:rowId xmlns:a16="http://schemas.microsoft.com/office/drawing/2014/main" val="313963304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a:t>
                      </a:r>
                      <a:r>
                        <a:rPr lang="en-US" sz="1800" i="1" kern="1200" dirty="0">
                          <a:solidFill>
                            <a:schemeClr val="dk1"/>
                          </a:solidFill>
                          <a:effectLst/>
                          <a:latin typeface="+mn-lt"/>
                          <a:ea typeface="+mn-ea"/>
                          <a:cs typeface="+mn-cs"/>
                        </a:rPr>
                        <a:t>Greater time spent on social networking websites led to higher psychological distress, an unmet need for mental health support, poor self-rated mental health, and increased suicidal ideation. In conclusion, greater time spent on online social networking promotes self-harm behavior and suicidal ideation in vulnerable adolescents</a:t>
                      </a:r>
                      <a:r>
                        <a:rPr lang="en-US" sz="1800" kern="1200" dirty="0">
                          <a:solidFill>
                            <a:schemeClr val="dk1"/>
                          </a:solidFill>
                          <a:effectLst/>
                          <a:latin typeface="+mn-lt"/>
                          <a:ea typeface="+mn-ea"/>
                          <a:cs typeface="+mn-cs"/>
                        </a:rPr>
                        <a:t>.” Memon, et. Al (2018)</a:t>
                      </a:r>
                    </a:p>
                  </a:txBody>
                  <a:tcPr/>
                </a:tc>
                <a:extLst>
                  <a:ext uri="{0D108BD9-81ED-4DB2-BD59-A6C34878D82A}">
                    <a16:rowId xmlns:a16="http://schemas.microsoft.com/office/drawing/2014/main" val="266916134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Reviewing patient posts can be problematic- without context or discussion, there is increased risk of “doing harm” by failure to act and sometimes by taking emergency action. (</a:t>
                      </a:r>
                      <a:r>
                        <a:rPr lang="en-US" sz="1800" kern="1200" dirty="0" err="1">
                          <a:solidFill>
                            <a:schemeClr val="dk1"/>
                          </a:solidFill>
                          <a:effectLst/>
                          <a:latin typeface="+mn-lt"/>
                          <a:ea typeface="+mn-ea"/>
                          <a:cs typeface="+mn-cs"/>
                        </a:rPr>
                        <a:t>Lehavot</a:t>
                      </a:r>
                      <a:r>
                        <a:rPr lang="en-US" sz="1800" kern="1200" dirty="0">
                          <a:solidFill>
                            <a:schemeClr val="dk1"/>
                          </a:solidFill>
                          <a:effectLst/>
                          <a:latin typeface="+mn-lt"/>
                          <a:ea typeface="+mn-ea"/>
                          <a:cs typeface="+mn-cs"/>
                        </a:rPr>
                        <a:t>, et al, 2012)</a:t>
                      </a:r>
                    </a:p>
                  </a:txBody>
                  <a:tcPr/>
                </a:tc>
                <a:extLst>
                  <a:ext uri="{0D108BD9-81ED-4DB2-BD59-A6C34878D82A}">
                    <a16:rowId xmlns:a16="http://schemas.microsoft.com/office/drawing/2014/main" val="149199402"/>
                  </a:ext>
                </a:extLst>
              </a:tr>
            </a:tbl>
          </a:graphicData>
        </a:graphic>
      </p:graphicFrame>
    </p:spTree>
    <p:extLst>
      <p:ext uri="{BB962C8B-B14F-4D97-AF65-F5344CB8AC3E}">
        <p14:creationId xmlns:p14="http://schemas.microsoft.com/office/powerpoint/2010/main" val="30702286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245D1-7A41-E6D8-6EA1-F59DB812227D}"/>
              </a:ext>
            </a:extLst>
          </p:cNvPr>
          <p:cNvSpPr>
            <a:spLocks noGrp="1"/>
          </p:cNvSpPr>
          <p:nvPr>
            <p:ph type="title"/>
          </p:nvPr>
        </p:nvSpPr>
        <p:spPr/>
        <p:txBody>
          <a:bodyPr/>
          <a:lstStyle/>
          <a:p>
            <a:pPr algn="ctr"/>
            <a:r>
              <a:rPr lang="en-US" dirty="0"/>
              <a:t>Psychologist Risks</a:t>
            </a:r>
          </a:p>
        </p:txBody>
      </p:sp>
      <p:graphicFrame>
        <p:nvGraphicFramePr>
          <p:cNvPr id="4" name="Content Placeholder 3">
            <a:extLst>
              <a:ext uri="{FF2B5EF4-FFF2-40B4-BE49-F238E27FC236}">
                <a16:creationId xmlns:a16="http://schemas.microsoft.com/office/drawing/2014/main" id="{B80752A1-2BA5-4055-9556-102A39DDFACA}"/>
              </a:ext>
            </a:extLst>
          </p:cNvPr>
          <p:cNvGraphicFramePr>
            <a:graphicFrameLocks noGrp="1"/>
          </p:cNvGraphicFramePr>
          <p:nvPr>
            <p:ph idx="1"/>
            <p:extLst>
              <p:ext uri="{D42A27DB-BD31-4B8C-83A1-F6EECF244321}">
                <p14:modId xmlns:p14="http://schemas.microsoft.com/office/powerpoint/2010/main" val="48952603"/>
              </p:ext>
            </p:extLst>
          </p:nvPr>
        </p:nvGraphicFramePr>
        <p:xfrm>
          <a:off x="838200" y="1661785"/>
          <a:ext cx="10515600" cy="3418840"/>
        </p:xfrm>
        <a:graphic>
          <a:graphicData uri="http://schemas.openxmlformats.org/drawingml/2006/table">
            <a:tbl>
              <a:tblPr firstRow="1" bandRow="1">
                <a:tableStyleId>{5C22544A-7EE6-4342-B048-85BDC9FD1C3A}</a:tableStyleId>
              </a:tblPr>
              <a:tblGrid>
                <a:gridCol w="2628900">
                  <a:extLst>
                    <a:ext uri="{9D8B030D-6E8A-4147-A177-3AD203B41FA5}">
                      <a16:colId xmlns:a16="http://schemas.microsoft.com/office/drawing/2014/main" val="2578190961"/>
                    </a:ext>
                  </a:extLst>
                </a:gridCol>
                <a:gridCol w="2628900">
                  <a:extLst>
                    <a:ext uri="{9D8B030D-6E8A-4147-A177-3AD203B41FA5}">
                      <a16:colId xmlns:a16="http://schemas.microsoft.com/office/drawing/2014/main" val="473967465"/>
                    </a:ext>
                  </a:extLst>
                </a:gridCol>
                <a:gridCol w="2628900">
                  <a:extLst>
                    <a:ext uri="{9D8B030D-6E8A-4147-A177-3AD203B41FA5}">
                      <a16:colId xmlns:a16="http://schemas.microsoft.com/office/drawing/2014/main" val="476645101"/>
                    </a:ext>
                  </a:extLst>
                </a:gridCol>
                <a:gridCol w="2628900">
                  <a:extLst>
                    <a:ext uri="{9D8B030D-6E8A-4147-A177-3AD203B41FA5}">
                      <a16:colId xmlns:a16="http://schemas.microsoft.com/office/drawing/2014/main" val="2815142468"/>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lt1"/>
                          </a:solidFill>
                          <a:effectLst/>
                          <a:latin typeface="+mn-lt"/>
                          <a:ea typeface="+mn-ea"/>
                          <a:cs typeface="+mn-cs"/>
                        </a:rPr>
                        <a:t>Legal &amp; Professional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lt1"/>
                          </a:solidFill>
                          <a:effectLst/>
                          <a:latin typeface="+mn-lt"/>
                          <a:ea typeface="+mn-ea"/>
                          <a:cs typeface="+mn-cs"/>
                        </a:rPr>
                        <a:t>Financial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lt1"/>
                          </a:solidFill>
                          <a:effectLst/>
                          <a:latin typeface="+mn-lt"/>
                          <a:ea typeface="+mn-ea"/>
                          <a:cs typeface="+mn-cs"/>
                        </a:rPr>
                        <a:t>Personal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lt1"/>
                          </a:solidFill>
                          <a:effectLst/>
                          <a:latin typeface="+mn-lt"/>
                          <a:ea typeface="+mn-ea"/>
                          <a:cs typeface="+mn-cs"/>
                        </a:rPr>
                        <a:t>Organizational</a:t>
                      </a:r>
                    </a:p>
                  </a:txBody>
                  <a:tcPr/>
                </a:tc>
                <a:extLst>
                  <a:ext uri="{0D108BD9-81ED-4DB2-BD59-A6C34878D82A}">
                    <a16:rowId xmlns:a16="http://schemas.microsoft.com/office/drawing/2014/main" val="3069659377"/>
                  </a:ext>
                </a:extLst>
              </a:tr>
              <a:tr h="370840">
                <a:tc>
                  <a:txBody>
                    <a:bodyPr/>
                    <a:lstStyle/>
                    <a:p>
                      <a:pPr marL="192024" lvl="1" indent="-91440">
                        <a:buFont typeface="Arial" panose="020B0604020202020204" pitchFamily="34" charset="0"/>
                        <a:buChar char="•"/>
                      </a:pPr>
                      <a:r>
                        <a:rPr lang="en-US" sz="1600" kern="1200" dirty="0">
                          <a:solidFill>
                            <a:schemeClr val="dk1"/>
                          </a:solidFill>
                          <a:effectLst/>
                          <a:latin typeface="+mn-lt"/>
                          <a:ea typeface="+mn-ea"/>
                          <a:cs typeface="+mn-cs"/>
                        </a:rPr>
                        <a:t>Potential liability for effects of posts</a:t>
                      </a:r>
                    </a:p>
                    <a:p>
                      <a:pPr marL="192024" lvl="1" indent="-91440">
                        <a:buFont typeface="Arial" panose="020B0604020202020204" pitchFamily="34" charset="0"/>
                        <a:buChar char="•"/>
                      </a:pPr>
                      <a:r>
                        <a:rPr lang="en-US" sz="1600" kern="1200" dirty="0">
                          <a:solidFill>
                            <a:schemeClr val="dk1"/>
                          </a:solidFill>
                          <a:effectLst/>
                          <a:latin typeface="+mn-lt"/>
                          <a:ea typeface="+mn-ea"/>
                          <a:cs typeface="+mn-cs"/>
                        </a:rPr>
                        <a:t>Liable for messages received</a:t>
                      </a:r>
                    </a:p>
                    <a:p>
                      <a:pPr marL="192024" lvl="1" indent="-91440">
                        <a:buFont typeface="Arial" panose="020B0604020202020204" pitchFamily="34" charset="0"/>
                        <a:buChar char="•"/>
                      </a:pPr>
                      <a:r>
                        <a:rPr lang="en-US" sz="1600" kern="1200" dirty="0">
                          <a:solidFill>
                            <a:schemeClr val="dk1"/>
                          </a:solidFill>
                          <a:effectLst/>
                          <a:latin typeface="+mn-lt"/>
                          <a:ea typeface="+mn-ea"/>
                          <a:cs typeface="+mn-cs"/>
                        </a:rPr>
                        <a:t>Posts can be retrieved later out of context</a:t>
                      </a:r>
                    </a:p>
                    <a:p>
                      <a:pPr marL="192024" lvl="1" indent="-91440">
                        <a:buFont typeface="Arial" panose="020B0604020202020204" pitchFamily="34" charset="0"/>
                        <a:buChar char="•"/>
                      </a:pPr>
                      <a:r>
                        <a:rPr lang="en-US" sz="1600" kern="1200" dirty="0">
                          <a:solidFill>
                            <a:schemeClr val="dk1"/>
                          </a:solidFill>
                          <a:effectLst/>
                          <a:latin typeface="+mn-lt"/>
                          <a:ea typeface="+mn-ea"/>
                          <a:cs typeface="+mn-cs"/>
                        </a:rPr>
                        <a:t>Limited ability to correct information or update after distribution</a:t>
                      </a:r>
                    </a:p>
                    <a:p>
                      <a:pPr marL="192024" lvl="1" indent="-91440">
                        <a:buFont typeface="Arial" panose="020B0604020202020204" pitchFamily="34" charset="0"/>
                        <a:buChar char="•"/>
                      </a:pPr>
                      <a:r>
                        <a:rPr lang="en-US" sz="1600" kern="1200" dirty="0">
                          <a:solidFill>
                            <a:schemeClr val="dk1"/>
                          </a:solidFill>
                          <a:effectLst/>
                          <a:latin typeface="+mn-lt"/>
                          <a:ea typeface="+mn-ea"/>
                          <a:cs typeface="+mn-cs"/>
                        </a:rPr>
                        <a:t>Damage to professional relationships</a:t>
                      </a:r>
                    </a:p>
                    <a:p>
                      <a:endParaRPr lang="en-US" dirty="0"/>
                    </a:p>
                  </a:txBody>
                  <a:tcPr/>
                </a:tc>
                <a:tc>
                  <a:txBody>
                    <a:bodyPr/>
                    <a:lstStyle/>
                    <a:p>
                      <a:pPr marL="194310" lvl="1" indent="-11430">
                        <a:buFont typeface="Arial" panose="020B0604020202020204" pitchFamily="34" charset="0"/>
                        <a:buChar char="•"/>
                      </a:pPr>
                      <a:r>
                        <a:rPr lang="en-US" sz="1800" kern="1200" dirty="0">
                          <a:solidFill>
                            <a:schemeClr val="dk1"/>
                          </a:solidFill>
                          <a:effectLst/>
                          <a:latin typeface="+mn-lt"/>
                          <a:ea typeface="+mn-ea"/>
                          <a:cs typeface="+mn-cs"/>
                        </a:rPr>
                        <a:t>Increased cost of insurance</a:t>
                      </a:r>
                      <a:endParaRPr lang="en-US" sz="2000" kern="1200" dirty="0">
                        <a:solidFill>
                          <a:schemeClr val="dk1"/>
                        </a:solidFill>
                        <a:effectLst/>
                        <a:latin typeface="+mn-lt"/>
                        <a:ea typeface="+mn-ea"/>
                        <a:cs typeface="+mn-cs"/>
                      </a:endParaRPr>
                    </a:p>
                    <a:p>
                      <a:pPr marL="194310" lvl="1" indent="-11430">
                        <a:buFont typeface="Arial" panose="020B0604020202020204" pitchFamily="34" charset="0"/>
                        <a:buChar char="•"/>
                      </a:pPr>
                      <a:r>
                        <a:rPr lang="en-US" sz="1800" kern="1200" dirty="0">
                          <a:solidFill>
                            <a:schemeClr val="dk1"/>
                          </a:solidFill>
                          <a:effectLst/>
                          <a:latin typeface="+mn-lt"/>
                          <a:ea typeface="+mn-ea"/>
                          <a:cs typeface="+mn-cs"/>
                        </a:rPr>
                        <a:t>Lawsuits</a:t>
                      </a:r>
                      <a:endParaRPr lang="en-US" sz="2000" kern="1200" dirty="0">
                        <a:solidFill>
                          <a:schemeClr val="dk1"/>
                        </a:solidFill>
                        <a:effectLst/>
                        <a:latin typeface="+mn-lt"/>
                        <a:ea typeface="+mn-ea"/>
                        <a:cs typeface="+mn-cs"/>
                      </a:endParaRPr>
                    </a:p>
                    <a:p>
                      <a:pPr marL="194310" lvl="1" indent="-11430">
                        <a:buFont typeface="Arial" panose="020B0604020202020204" pitchFamily="34" charset="0"/>
                        <a:buChar char="•"/>
                      </a:pPr>
                      <a:r>
                        <a:rPr lang="en-US" sz="1800" kern="1200" dirty="0">
                          <a:solidFill>
                            <a:schemeClr val="dk1"/>
                          </a:solidFill>
                          <a:effectLst/>
                          <a:latin typeface="+mn-lt"/>
                          <a:ea typeface="+mn-ea"/>
                          <a:cs typeface="+mn-cs"/>
                        </a:rPr>
                        <a:t>Cost to maintain sites, storage, etc.</a:t>
                      </a:r>
                      <a:endParaRPr lang="en-US" sz="2000" kern="1200" dirty="0">
                        <a:solidFill>
                          <a:schemeClr val="dk1"/>
                        </a:solidFill>
                        <a:effectLst/>
                        <a:latin typeface="+mn-lt"/>
                        <a:ea typeface="+mn-ea"/>
                        <a:cs typeface="+mn-cs"/>
                      </a:endParaRPr>
                    </a:p>
                    <a:p>
                      <a:pPr marL="194310" lvl="1" indent="-11430">
                        <a:buFont typeface="Arial" panose="020B0604020202020204" pitchFamily="34" charset="0"/>
                        <a:buChar char="•"/>
                      </a:pPr>
                      <a:r>
                        <a:rPr lang="en-US" sz="1800" kern="1200" dirty="0">
                          <a:solidFill>
                            <a:schemeClr val="dk1"/>
                          </a:solidFill>
                          <a:effectLst/>
                          <a:latin typeface="+mn-lt"/>
                          <a:ea typeface="+mn-ea"/>
                          <a:cs typeface="+mn-cs"/>
                        </a:rPr>
                        <a:t>Low ROI</a:t>
                      </a:r>
                      <a:endParaRPr lang="en-US" sz="2000" kern="1200" dirty="0">
                        <a:solidFill>
                          <a:schemeClr val="dk1"/>
                        </a:solidFill>
                        <a:effectLst/>
                        <a:latin typeface="+mn-lt"/>
                        <a:ea typeface="+mn-ea"/>
                        <a:cs typeface="+mn-cs"/>
                      </a:endParaRPr>
                    </a:p>
                    <a:p>
                      <a:endParaRPr lang="en-US" dirty="0"/>
                    </a:p>
                  </a:txBody>
                  <a:tcPr/>
                </a:tc>
                <a:tc>
                  <a:txBody>
                    <a:bodyPr/>
                    <a:lstStyle/>
                    <a:p>
                      <a:pPr marL="192024" lvl="1" indent="-91440">
                        <a:buFont typeface="Arial" panose="020B0604020202020204" pitchFamily="34" charset="0"/>
                        <a:buChar char="•"/>
                      </a:pPr>
                      <a:r>
                        <a:rPr lang="en-US" sz="1800" kern="1200" dirty="0">
                          <a:solidFill>
                            <a:schemeClr val="dk1"/>
                          </a:solidFill>
                          <a:effectLst/>
                          <a:latin typeface="+mn-lt"/>
                          <a:ea typeface="+mn-ea"/>
                          <a:cs typeface="+mn-cs"/>
                        </a:rPr>
                        <a:t>Stalking</a:t>
                      </a:r>
                      <a:endParaRPr lang="en-US" sz="2000" kern="1200" dirty="0">
                        <a:solidFill>
                          <a:schemeClr val="dk1"/>
                        </a:solidFill>
                        <a:effectLst/>
                        <a:latin typeface="+mn-lt"/>
                        <a:ea typeface="+mn-ea"/>
                        <a:cs typeface="+mn-cs"/>
                      </a:endParaRPr>
                    </a:p>
                    <a:p>
                      <a:pPr marL="192024" lvl="1" indent="-91440">
                        <a:buFont typeface="Arial" panose="020B0604020202020204" pitchFamily="34" charset="0"/>
                        <a:buChar char="•"/>
                      </a:pPr>
                      <a:r>
                        <a:rPr lang="en-US" sz="1800" kern="1200" dirty="0">
                          <a:solidFill>
                            <a:schemeClr val="dk1"/>
                          </a:solidFill>
                          <a:effectLst/>
                          <a:latin typeface="+mn-lt"/>
                          <a:ea typeface="+mn-ea"/>
                          <a:cs typeface="+mn-cs"/>
                        </a:rPr>
                        <a:t>Harassment</a:t>
                      </a:r>
                      <a:endParaRPr lang="en-US" sz="2000" kern="1200" dirty="0">
                        <a:solidFill>
                          <a:schemeClr val="dk1"/>
                        </a:solidFill>
                        <a:effectLst/>
                        <a:latin typeface="+mn-lt"/>
                        <a:ea typeface="+mn-ea"/>
                        <a:cs typeface="+mn-cs"/>
                      </a:endParaRPr>
                    </a:p>
                    <a:p>
                      <a:pPr marL="192024" lvl="1" indent="-91440">
                        <a:buFont typeface="Arial" panose="020B0604020202020204" pitchFamily="34" charset="0"/>
                        <a:buChar char="•"/>
                      </a:pPr>
                      <a:r>
                        <a:rPr lang="en-US" sz="1800" kern="1200" dirty="0">
                          <a:solidFill>
                            <a:schemeClr val="dk1"/>
                          </a:solidFill>
                          <a:effectLst/>
                          <a:latin typeface="+mn-lt"/>
                          <a:ea typeface="+mn-ea"/>
                          <a:cs typeface="+mn-cs"/>
                        </a:rPr>
                        <a:t>Increased stress</a:t>
                      </a:r>
                    </a:p>
                    <a:p>
                      <a:pPr marL="192024" lvl="1" indent="-91440">
                        <a:buFont typeface="Arial" panose="020B0604020202020204" pitchFamily="34" charset="0"/>
                        <a:buChar char="•"/>
                      </a:pPr>
                      <a:r>
                        <a:rPr lang="en-US" sz="1800" kern="1200" dirty="0">
                          <a:solidFill>
                            <a:schemeClr val="dk1"/>
                          </a:solidFill>
                          <a:effectLst/>
                          <a:latin typeface="+mn-lt"/>
                          <a:ea typeface="+mn-ea"/>
                          <a:cs typeface="+mn-cs"/>
                        </a:rPr>
                        <a:t>Reputation can be altered long after a post is made</a:t>
                      </a:r>
                    </a:p>
                    <a:p>
                      <a:pPr marL="192024" lvl="1" indent="-91440">
                        <a:buFont typeface="Arial" panose="020B0604020202020204" pitchFamily="34" charset="0"/>
                        <a:buChar char="•"/>
                      </a:pPr>
                      <a:r>
                        <a:rPr lang="en-US" sz="1800" kern="1200" dirty="0">
                          <a:solidFill>
                            <a:schemeClr val="dk1"/>
                          </a:solidFill>
                          <a:effectLst/>
                          <a:latin typeface="+mn-lt"/>
                          <a:ea typeface="+mn-ea"/>
                          <a:cs typeface="+mn-cs"/>
                        </a:rPr>
                        <a:t>Become reliant on external validation</a:t>
                      </a:r>
                      <a:endParaRPr lang="en-US" sz="2000" kern="1200" dirty="0">
                        <a:solidFill>
                          <a:schemeClr val="dk1"/>
                        </a:solidFill>
                        <a:effectLst/>
                        <a:latin typeface="+mn-lt"/>
                        <a:ea typeface="+mn-ea"/>
                        <a:cs typeface="+mn-cs"/>
                      </a:endParaRPr>
                    </a:p>
                    <a:p>
                      <a:endParaRPr lang="en-US" dirty="0"/>
                    </a:p>
                  </a:txBody>
                  <a:tcPr/>
                </a:tc>
                <a:tc>
                  <a:txBody>
                    <a:bodyPr/>
                    <a:lstStyle/>
                    <a:p>
                      <a:pPr marL="194310" lvl="1" indent="-9144">
                        <a:buFont typeface="Arial" panose="020B0604020202020204" pitchFamily="34" charset="0"/>
                        <a:buChar char="•"/>
                      </a:pPr>
                      <a:r>
                        <a:rPr lang="en-US" sz="1800" kern="1200" dirty="0">
                          <a:solidFill>
                            <a:schemeClr val="dk1"/>
                          </a:solidFill>
                          <a:effectLst/>
                          <a:latin typeface="+mn-lt"/>
                          <a:ea typeface="+mn-ea"/>
                          <a:cs typeface="+mn-cs"/>
                        </a:rPr>
                        <a:t>Can incur liability for your employer</a:t>
                      </a:r>
                      <a:endParaRPr lang="en-US" sz="2000" kern="1200" dirty="0">
                        <a:solidFill>
                          <a:schemeClr val="dk1"/>
                        </a:solidFill>
                        <a:effectLst/>
                        <a:latin typeface="+mn-lt"/>
                        <a:ea typeface="+mn-ea"/>
                        <a:cs typeface="+mn-cs"/>
                      </a:endParaRPr>
                    </a:p>
                    <a:p>
                      <a:pPr marL="194310" lvl="1" indent="-9144">
                        <a:buFont typeface="Arial" panose="020B0604020202020204" pitchFamily="34" charset="0"/>
                        <a:buChar char="•"/>
                      </a:pPr>
                      <a:r>
                        <a:rPr lang="en-US" sz="1800" kern="1200" dirty="0">
                          <a:solidFill>
                            <a:schemeClr val="dk1"/>
                          </a:solidFill>
                          <a:effectLst/>
                          <a:latin typeface="+mn-lt"/>
                          <a:ea typeface="+mn-ea"/>
                          <a:cs typeface="+mn-cs"/>
                        </a:rPr>
                        <a:t>Damage organizational reputation</a:t>
                      </a:r>
                    </a:p>
                    <a:p>
                      <a:pPr marL="194310" lvl="1" indent="-9144">
                        <a:buFont typeface="Arial" panose="020B0604020202020204" pitchFamily="34" charset="0"/>
                        <a:buChar char="•"/>
                      </a:pPr>
                      <a:r>
                        <a:rPr lang="en-US" sz="1800" kern="1200" dirty="0">
                          <a:solidFill>
                            <a:schemeClr val="dk1"/>
                          </a:solidFill>
                          <a:effectLst/>
                          <a:latin typeface="+mn-lt"/>
                          <a:ea typeface="+mn-ea"/>
                          <a:cs typeface="+mn-cs"/>
                        </a:rPr>
                        <a:t>Create archive burden for the company</a:t>
                      </a:r>
                      <a:endParaRPr lang="en-US" sz="2000" kern="1200" dirty="0">
                        <a:solidFill>
                          <a:schemeClr val="dk1"/>
                        </a:solidFill>
                        <a:effectLst/>
                        <a:latin typeface="+mn-lt"/>
                        <a:ea typeface="+mn-ea"/>
                        <a:cs typeface="+mn-cs"/>
                      </a:endParaRPr>
                    </a:p>
                    <a:p>
                      <a:endParaRPr lang="en-US" dirty="0"/>
                    </a:p>
                  </a:txBody>
                  <a:tcPr/>
                </a:tc>
                <a:extLst>
                  <a:ext uri="{0D108BD9-81ED-4DB2-BD59-A6C34878D82A}">
                    <a16:rowId xmlns:a16="http://schemas.microsoft.com/office/drawing/2014/main" val="380599939"/>
                  </a:ext>
                </a:extLst>
              </a:tr>
            </a:tbl>
          </a:graphicData>
        </a:graphic>
      </p:graphicFrame>
    </p:spTree>
    <p:extLst>
      <p:ext uri="{BB962C8B-B14F-4D97-AF65-F5344CB8AC3E}">
        <p14:creationId xmlns:p14="http://schemas.microsoft.com/office/powerpoint/2010/main" val="4409610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3B7DF-76B3-1FED-A138-00F130F19020}"/>
              </a:ext>
            </a:extLst>
          </p:cNvPr>
          <p:cNvSpPr>
            <a:spLocks noGrp="1"/>
          </p:cNvSpPr>
          <p:nvPr>
            <p:ph type="title"/>
          </p:nvPr>
        </p:nvSpPr>
        <p:spPr/>
        <p:txBody>
          <a:bodyPr/>
          <a:lstStyle/>
          <a:p>
            <a:pPr algn="ctr"/>
            <a:r>
              <a:rPr lang="en-US" dirty="0"/>
              <a:t>Risks to Public</a:t>
            </a:r>
          </a:p>
        </p:txBody>
      </p:sp>
      <p:graphicFrame>
        <p:nvGraphicFramePr>
          <p:cNvPr id="4" name="Content Placeholder 3">
            <a:extLst>
              <a:ext uri="{FF2B5EF4-FFF2-40B4-BE49-F238E27FC236}">
                <a16:creationId xmlns:a16="http://schemas.microsoft.com/office/drawing/2014/main" id="{168FD9C2-AE36-01D5-FAC5-FE60D6A7C163}"/>
              </a:ext>
            </a:extLst>
          </p:cNvPr>
          <p:cNvGraphicFramePr>
            <a:graphicFrameLocks noGrp="1"/>
          </p:cNvGraphicFramePr>
          <p:nvPr>
            <p:ph idx="1"/>
            <p:extLst>
              <p:ext uri="{D42A27DB-BD31-4B8C-83A1-F6EECF244321}">
                <p14:modId xmlns:p14="http://schemas.microsoft.com/office/powerpoint/2010/main" val="280263808"/>
              </p:ext>
            </p:extLst>
          </p:nvPr>
        </p:nvGraphicFramePr>
        <p:xfrm>
          <a:off x="838200" y="1825625"/>
          <a:ext cx="10515600" cy="2926080"/>
        </p:xfrm>
        <a:graphic>
          <a:graphicData uri="http://schemas.openxmlformats.org/drawingml/2006/table">
            <a:tbl>
              <a:tblPr firstRow="1" bandRow="1">
                <a:tableStyleId>{5C22544A-7EE6-4342-B048-85BDC9FD1C3A}</a:tableStyleId>
              </a:tblPr>
              <a:tblGrid>
                <a:gridCol w="2628900">
                  <a:extLst>
                    <a:ext uri="{9D8B030D-6E8A-4147-A177-3AD203B41FA5}">
                      <a16:colId xmlns:a16="http://schemas.microsoft.com/office/drawing/2014/main" val="3114790166"/>
                    </a:ext>
                  </a:extLst>
                </a:gridCol>
                <a:gridCol w="2628900">
                  <a:extLst>
                    <a:ext uri="{9D8B030D-6E8A-4147-A177-3AD203B41FA5}">
                      <a16:colId xmlns:a16="http://schemas.microsoft.com/office/drawing/2014/main" val="3234210129"/>
                    </a:ext>
                  </a:extLst>
                </a:gridCol>
                <a:gridCol w="2628900">
                  <a:extLst>
                    <a:ext uri="{9D8B030D-6E8A-4147-A177-3AD203B41FA5}">
                      <a16:colId xmlns:a16="http://schemas.microsoft.com/office/drawing/2014/main" val="260952841"/>
                    </a:ext>
                  </a:extLst>
                </a:gridCol>
                <a:gridCol w="2628900">
                  <a:extLst>
                    <a:ext uri="{9D8B030D-6E8A-4147-A177-3AD203B41FA5}">
                      <a16:colId xmlns:a16="http://schemas.microsoft.com/office/drawing/2014/main" val="2408921123"/>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lt1"/>
                          </a:solidFill>
                          <a:effectLst/>
                          <a:latin typeface="+mn-lt"/>
                          <a:ea typeface="+mn-ea"/>
                          <a:cs typeface="+mn-cs"/>
                        </a:rPr>
                        <a:t>Posts may normalize ill-health rather than promote skills or provide support.</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lt1"/>
                          </a:solidFill>
                          <a:effectLst/>
                          <a:latin typeface="+mn-lt"/>
                          <a:ea typeface="+mn-ea"/>
                          <a:cs typeface="+mn-cs"/>
                        </a:rPr>
                        <a:t>Social contagion</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lt1"/>
                          </a:solidFill>
                          <a:effectLst/>
                          <a:latin typeface="+mn-lt"/>
                          <a:ea typeface="+mn-ea"/>
                          <a:cs typeface="+mn-cs"/>
                        </a:rPr>
                        <a:t>Misinformation</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lt1"/>
                          </a:solidFill>
                          <a:effectLst/>
                          <a:latin typeface="+mn-lt"/>
                          <a:ea typeface="+mn-ea"/>
                          <a:cs typeface="+mn-cs"/>
                        </a:rPr>
                        <a:t>Increase health anxiety, pathologizing behavior</a:t>
                      </a:r>
                    </a:p>
                    <a:p>
                      <a:endParaRPr lang="en-US" dirty="0"/>
                    </a:p>
                  </a:txBody>
                  <a:tcPr/>
                </a:tc>
                <a:extLst>
                  <a:ext uri="{0D108BD9-81ED-4DB2-BD59-A6C34878D82A}">
                    <a16:rowId xmlns:a16="http://schemas.microsoft.com/office/drawing/2014/main" val="124931933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Delay appropriate care</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Undermine boundaries, encourage unhealthy relationships/ interpersonal skills</a:t>
                      </a:r>
                    </a:p>
                    <a:p>
                      <a:endParaRPr lang="en-US" dirty="0"/>
                    </a:p>
                  </a:txBody>
                  <a:tcPr/>
                </a:tc>
                <a:tc>
                  <a:txBody>
                    <a:bodyPr/>
                    <a:lstStyle/>
                    <a:p>
                      <a:r>
                        <a:rPr lang="en-US" dirty="0"/>
                        <a:t>Secondary risk from overexposure</a:t>
                      </a:r>
                    </a:p>
                  </a:txBody>
                  <a:tcPr/>
                </a:tc>
                <a:tc>
                  <a:txBody>
                    <a:bodyPr/>
                    <a:lstStyle/>
                    <a:p>
                      <a:r>
                        <a:rPr lang="en-US" dirty="0"/>
                        <a:t>Damage to therapeutic relationship</a:t>
                      </a:r>
                    </a:p>
                  </a:txBody>
                  <a:tcPr/>
                </a:tc>
                <a:extLst>
                  <a:ext uri="{0D108BD9-81ED-4DB2-BD59-A6C34878D82A}">
                    <a16:rowId xmlns:a16="http://schemas.microsoft.com/office/drawing/2014/main" val="3843348053"/>
                  </a:ext>
                </a:extLst>
              </a:tr>
            </a:tbl>
          </a:graphicData>
        </a:graphic>
      </p:graphicFrame>
    </p:spTree>
    <p:extLst>
      <p:ext uri="{BB962C8B-B14F-4D97-AF65-F5344CB8AC3E}">
        <p14:creationId xmlns:p14="http://schemas.microsoft.com/office/powerpoint/2010/main" val="1803524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D9B36C">
                <a:alpha val="100000"/>
              </a:srgbClr>
            </a:gs>
            <a:gs pos="50000">
              <a:srgbClr val="7897C0">
                <a:alpha val="100000"/>
              </a:srgbClr>
            </a:gs>
            <a:gs pos="100000">
              <a:srgbClr val="363473">
                <a:alpha val="100000"/>
              </a:srgbClr>
            </a:gs>
          </a:gsLst>
          <a:lin ang="5400000" scaled="0"/>
        </a:gradFill>
        <a:effectLst/>
      </p:bgPr>
    </p:bg>
    <p:spTree>
      <p:nvGrpSpPr>
        <p:cNvPr id="1" name=""/>
        <p:cNvGrpSpPr/>
        <p:nvPr/>
      </p:nvGrpSpPr>
      <p:grpSpPr>
        <a:xfrm>
          <a:off x="0" y="0"/>
          <a:ext cx="0" cy="0"/>
          <a:chOff x="0" y="0"/>
          <a:chExt cx="0" cy="0"/>
        </a:xfrm>
      </p:grpSpPr>
      <p:grpSp>
        <p:nvGrpSpPr>
          <p:cNvPr id="2" name="Group 2"/>
          <p:cNvGrpSpPr/>
          <p:nvPr/>
        </p:nvGrpSpPr>
        <p:grpSpPr>
          <a:xfrm>
            <a:off x="317500" y="317500"/>
            <a:ext cx="11557000" cy="6223000"/>
            <a:chOff x="0" y="0"/>
            <a:chExt cx="4502384" cy="2424360"/>
          </a:xfrm>
        </p:grpSpPr>
        <p:sp>
          <p:nvSpPr>
            <p:cNvPr id="3" name="Freeform 3"/>
            <p:cNvSpPr/>
            <p:nvPr/>
          </p:nvSpPr>
          <p:spPr>
            <a:xfrm>
              <a:off x="0" y="0"/>
              <a:ext cx="4502384" cy="2424361"/>
            </a:xfrm>
            <a:custGeom>
              <a:avLst/>
              <a:gdLst/>
              <a:ahLst/>
              <a:cxnLst/>
              <a:rect l="l" t="t" r="r" b="b"/>
              <a:pathLst>
                <a:path w="4502384" h="2424361">
                  <a:moveTo>
                    <a:pt x="0" y="0"/>
                  </a:moveTo>
                  <a:lnTo>
                    <a:pt x="4502384" y="0"/>
                  </a:lnTo>
                  <a:lnTo>
                    <a:pt x="4502384" y="2424361"/>
                  </a:lnTo>
                  <a:lnTo>
                    <a:pt x="0" y="2424361"/>
                  </a:lnTo>
                  <a:close/>
                </a:path>
              </a:pathLst>
            </a:custGeom>
            <a:solidFill>
              <a:srgbClr val="FFFFFF"/>
            </a:solidFill>
          </p:spPr>
        </p:sp>
        <p:sp>
          <p:nvSpPr>
            <p:cNvPr id="4" name="TextBox 4"/>
            <p:cNvSpPr txBox="1"/>
            <p:nvPr/>
          </p:nvSpPr>
          <p:spPr>
            <a:xfrm>
              <a:off x="0" y="-28575"/>
              <a:ext cx="4502384" cy="2452935"/>
            </a:xfrm>
            <a:prstGeom prst="rect">
              <a:avLst/>
            </a:prstGeom>
          </p:spPr>
          <p:txBody>
            <a:bodyPr lIns="33867" tIns="33867" rIns="33867" bIns="33867" rtlCol="0" anchor="ctr"/>
            <a:lstStyle/>
            <a:p>
              <a:pPr algn="ctr">
                <a:lnSpc>
                  <a:spcPts val="1307"/>
                </a:lnSpc>
                <a:spcBef>
                  <a:spcPct val="0"/>
                </a:spcBef>
              </a:pPr>
              <a:endParaRPr sz="1200"/>
            </a:p>
          </p:txBody>
        </p:sp>
      </p:grpSp>
      <p:sp>
        <p:nvSpPr>
          <p:cNvPr id="5" name="Freeform 5"/>
          <p:cNvSpPr/>
          <p:nvPr/>
        </p:nvSpPr>
        <p:spPr>
          <a:xfrm>
            <a:off x="8541640" y="5262518"/>
            <a:ext cx="3332861" cy="1277982"/>
          </a:xfrm>
          <a:custGeom>
            <a:avLst/>
            <a:gdLst/>
            <a:ahLst/>
            <a:cxnLst/>
            <a:rect l="l" t="t" r="r" b="b"/>
            <a:pathLst>
              <a:path w="4999291" h="1916973">
                <a:moveTo>
                  <a:pt x="0" y="0"/>
                </a:moveTo>
                <a:lnTo>
                  <a:pt x="4999291" y="0"/>
                </a:lnTo>
                <a:lnTo>
                  <a:pt x="4999291" y="1916973"/>
                </a:lnTo>
                <a:lnTo>
                  <a:pt x="0" y="1916973"/>
                </a:lnTo>
                <a:lnTo>
                  <a:pt x="0" y="0"/>
                </a:lnTo>
                <a:close/>
              </a:path>
            </a:pathLst>
          </a:custGeom>
          <a:blipFill>
            <a:blip r:embed="rId2"/>
            <a:stretch>
              <a:fillRect t="-31808" r="-11537" b="-34387"/>
            </a:stretch>
          </a:blipFill>
        </p:spPr>
      </p:sp>
      <p:sp>
        <p:nvSpPr>
          <p:cNvPr id="6" name="TextBox 6"/>
          <p:cNvSpPr txBox="1"/>
          <p:nvPr/>
        </p:nvSpPr>
        <p:spPr>
          <a:xfrm>
            <a:off x="685800" y="635001"/>
            <a:ext cx="10820400" cy="4242059"/>
          </a:xfrm>
          <a:prstGeom prst="rect">
            <a:avLst/>
          </a:prstGeom>
        </p:spPr>
        <p:txBody>
          <a:bodyPr lIns="0" tIns="0" rIns="0" bIns="0" rtlCol="0" anchor="t">
            <a:spAutoFit/>
          </a:bodyPr>
          <a:lstStyle/>
          <a:p>
            <a:pPr>
              <a:lnSpc>
                <a:spcPts val="3733"/>
              </a:lnSpc>
              <a:spcBef>
                <a:spcPct val="0"/>
              </a:spcBef>
            </a:pPr>
            <a:r>
              <a:rPr lang="en-US" sz="2666">
                <a:solidFill>
                  <a:srgbClr val="000000"/>
                </a:solidFill>
                <a:latin typeface="Roboto Italics"/>
                <a:ea typeface="Roboto Italics"/>
                <a:cs typeface="Roboto Italics"/>
                <a:sym typeface="Roboto Italics"/>
              </a:rPr>
              <a:t>The Foundation of the New York State Psychological Association, Inc. is recognized by the New York State Education Department’s State Board for Psychology as an approved provider of continuing education for licensed psychologists #Psy-0066.</a:t>
            </a:r>
          </a:p>
          <a:p>
            <a:pPr>
              <a:lnSpc>
                <a:spcPts val="3733"/>
              </a:lnSpc>
              <a:spcBef>
                <a:spcPct val="0"/>
              </a:spcBef>
            </a:pPr>
            <a:endParaRPr lang="en-US" sz="2666">
              <a:solidFill>
                <a:srgbClr val="000000"/>
              </a:solidFill>
              <a:latin typeface="Roboto Italics"/>
              <a:ea typeface="Roboto Italics"/>
              <a:cs typeface="Roboto Italics"/>
              <a:sym typeface="Roboto Italics"/>
            </a:endParaRPr>
          </a:p>
          <a:p>
            <a:pPr>
              <a:lnSpc>
                <a:spcPts val="3733"/>
              </a:lnSpc>
              <a:spcBef>
                <a:spcPct val="0"/>
              </a:spcBef>
            </a:pPr>
            <a:r>
              <a:rPr lang="en-US" sz="2666">
                <a:solidFill>
                  <a:srgbClr val="000000"/>
                </a:solidFill>
                <a:latin typeface="Roboto Italics"/>
                <a:ea typeface="Roboto Italics"/>
                <a:cs typeface="Roboto Italics"/>
                <a:sym typeface="Roboto Italics"/>
              </a:rPr>
              <a:t>The Foundation of the New York State Psychological Association is approved by the American Psychological Association to sponsor continuing education for psychologists. The Foundation of the New York State Psychological Association maintain responsibility for this program and its content.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2053565-hd_1920_1080_24fps.mp4">
            <a:hlinkClick r:id="" action="ppaction://media"/>
            <a:extLst>
              <a:ext uri="{FF2B5EF4-FFF2-40B4-BE49-F238E27FC236}">
                <a16:creationId xmlns:a16="http://schemas.microsoft.com/office/drawing/2014/main" id="{9AAEBEA7-344C-283B-16F6-900F5543ED1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2" name="Freeform 31">
            <a:extLst>
              <a:ext uri="{FF2B5EF4-FFF2-40B4-BE49-F238E27FC236}">
                <a16:creationId xmlns:a16="http://schemas.microsoft.com/office/drawing/2014/main" id="{7FBC1FDC-C20B-FC0D-85C2-DA9AC247E46F}"/>
              </a:ext>
            </a:extLst>
          </p:cNvPr>
          <p:cNvSpPr/>
          <p:nvPr/>
        </p:nvSpPr>
        <p:spPr>
          <a:xfrm>
            <a:off x="0" y="0"/>
            <a:ext cx="12192000" cy="6858000"/>
          </a:xfrm>
          <a:custGeom>
            <a:avLst/>
            <a:gdLst>
              <a:gd name="connsiteX0" fmla="*/ 6288061 w 12192000"/>
              <a:gd name="connsiteY0" fmla="*/ 109634 h 6858000"/>
              <a:gd name="connsiteX1" fmla="*/ 4971945 w 12192000"/>
              <a:gd name="connsiteY1" fmla="*/ 875807 h 6858000"/>
              <a:gd name="connsiteX2" fmla="*/ 4472203 w 12192000"/>
              <a:gd name="connsiteY2" fmla="*/ 2549272 h 6858000"/>
              <a:gd name="connsiteX3" fmla="*/ 6088856 w 12192000"/>
              <a:gd name="connsiteY3" fmla="*/ 1888466 h 6858000"/>
              <a:gd name="connsiteX4" fmla="*/ 6588595 w 12192000"/>
              <a:gd name="connsiteY4" fmla="*/ 215001 h 6858000"/>
              <a:gd name="connsiteX5" fmla="*/ 6288061 w 12192000"/>
              <a:gd name="connsiteY5" fmla="*/ 109634 h 6858000"/>
              <a:gd name="connsiteX6" fmla="*/ 3599885 w 12192000"/>
              <a:gd name="connsiteY6" fmla="*/ 0 h 6858000"/>
              <a:gd name="connsiteX7" fmla="*/ 12192000 w 12192000"/>
              <a:gd name="connsiteY7" fmla="*/ 0 h 6858000"/>
              <a:gd name="connsiteX8" fmla="*/ 12192000 w 12192000"/>
              <a:gd name="connsiteY8" fmla="*/ 6858000 h 6858000"/>
              <a:gd name="connsiteX9" fmla="*/ 3857313 w 12192000"/>
              <a:gd name="connsiteY9" fmla="*/ 6858000 h 6858000"/>
              <a:gd name="connsiteX10" fmla="*/ 3868171 w 12192000"/>
              <a:gd name="connsiteY10" fmla="*/ 6846482 h 6858000"/>
              <a:gd name="connsiteX11" fmla="*/ 5323730 w 12192000"/>
              <a:gd name="connsiteY11" fmla="*/ 3086619 h 6858000"/>
              <a:gd name="connsiteX12" fmla="*/ 4891289 w 12192000"/>
              <a:gd name="connsiteY12" fmla="*/ 2922909 h 6858000"/>
              <a:gd name="connsiteX13" fmla="*/ 1724015 w 12192000"/>
              <a:gd name="connsiteY13" fmla="*/ 4902460 h 6858000"/>
              <a:gd name="connsiteX14" fmla="*/ 493884 w 12192000"/>
              <a:gd name="connsiteY14" fmla="*/ 6627179 h 6858000"/>
              <a:gd name="connsiteX15" fmla="*/ 380536 w 12192000"/>
              <a:gd name="connsiteY15" fmla="*/ 6858000 h 6858000"/>
              <a:gd name="connsiteX16" fmla="*/ 0 w 12192000"/>
              <a:gd name="connsiteY16" fmla="*/ 6858000 h 6858000"/>
              <a:gd name="connsiteX17" fmla="*/ 0 w 12192000"/>
              <a:gd name="connsiteY17" fmla="*/ 4545718 h 6858000"/>
              <a:gd name="connsiteX18" fmla="*/ 21356 w 12192000"/>
              <a:gd name="connsiteY18" fmla="*/ 4555331 h 6858000"/>
              <a:gd name="connsiteX19" fmla="*/ 2761456 w 12192000"/>
              <a:gd name="connsiteY19" fmla="*/ 3170379 h 6858000"/>
              <a:gd name="connsiteX20" fmla="*/ 3706441 w 12192000"/>
              <a:gd name="connsiteY20" fmla="*/ 77630 h 6858000"/>
              <a:gd name="connsiteX21" fmla="*/ 0 w 12192000"/>
              <a:gd name="connsiteY21" fmla="*/ 0 h 6858000"/>
              <a:gd name="connsiteX22" fmla="*/ 2564788 w 12192000"/>
              <a:gd name="connsiteY22" fmla="*/ 0 h 6858000"/>
              <a:gd name="connsiteX23" fmla="*/ 2459783 w 12192000"/>
              <a:gd name="connsiteY23" fmla="*/ 37923 h 6858000"/>
              <a:gd name="connsiteX24" fmla="*/ 720781 w 12192000"/>
              <a:gd name="connsiteY24" fmla="*/ 1320181 h 6858000"/>
              <a:gd name="connsiteX25" fmla="*/ 35972 w 12192000"/>
              <a:gd name="connsiteY25" fmla="*/ 2236628 h 6858000"/>
              <a:gd name="connsiteX26" fmla="*/ 0 w 12192000"/>
              <a:gd name="connsiteY26" fmla="*/ 230041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92000" h="6858000">
                <a:moveTo>
                  <a:pt x="6288061" y="109634"/>
                </a:moveTo>
                <a:cubicBezTo>
                  <a:pt x="5926981" y="105085"/>
                  <a:pt x="5410264" y="392362"/>
                  <a:pt x="4971945" y="875807"/>
                </a:cubicBezTo>
                <a:cubicBezTo>
                  <a:pt x="4387518" y="1520398"/>
                  <a:pt x="4163777" y="2269634"/>
                  <a:pt x="4472203" y="2549272"/>
                </a:cubicBezTo>
                <a:cubicBezTo>
                  <a:pt x="4780632" y="2828911"/>
                  <a:pt x="5504430" y="2533057"/>
                  <a:pt x="6088856" y="1888466"/>
                </a:cubicBezTo>
                <a:cubicBezTo>
                  <a:pt x="6673281" y="1243875"/>
                  <a:pt x="6897022" y="494640"/>
                  <a:pt x="6588595" y="215001"/>
                </a:cubicBezTo>
                <a:cubicBezTo>
                  <a:pt x="6511488" y="145091"/>
                  <a:pt x="6408421" y="111150"/>
                  <a:pt x="6288061" y="109634"/>
                </a:cubicBezTo>
                <a:close/>
                <a:moveTo>
                  <a:pt x="3599885" y="0"/>
                </a:moveTo>
                <a:lnTo>
                  <a:pt x="12192000" y="0"/>
                </a:lnTo>
                <a:lnTo>
                  <a:pt x="12192000" y="6858000"/>
                </a:lnTo>
                <a:lnTo>
                  <a:pt x="3857313" y="6858000"/>
                </a:lnTo>
                <a:lnTo>
                  <a:pt x="3868171" y="6846482"/>
                </a:lnTo>
                <a:cubicBezTo>
                  <a:pt x="5264146" y="5306794"/>
                  <a:pt x="5915822" y="3623446"/>
                  <a:pt x="5323730" y="3086619"/>
                </a:cubicBezTo>
                <a:cubicBezTo>
                  <a:pt x="5212713" y="2985963"/>
                  <a:pt x="5065852" y="2932763"/>
                  <a:pt x="4891289" y="2922909"/>
                </a:cubicBezTo>
                <a:cubicBezTo>
                  <a:pt x="4134853" y="2880208"/>
                  <a:pt x="2858245" y="3651464"/>
                  <a:pt x="1724015" y="4902460"/>
                </a:cubicBezTo>
                <a:cubicBezTo>
                  <a:pt x="1200525" y="5479843"/>
                  <a:pt x="781701" y="6077429"/>
                  <a:pt x="493884" y="6627179"/>
                </a:cubicBezTo>
                <a:lnTo>
                  <a:pt x="380536" y="6858000"/>
                </a:lnTo>
                <a:lnTo>
                  <a:pt x="0" y="6858000"/>
                </a:lnTo>
                <a:lnTo>
                  <a:pt x="0" y="4545718"/>
                </a:lnTo>
                <a:lnTo>
                  <a:pt x="21356" y="4555331"/>
                </a:lnTo>
                <a:cubicBezTo>
                  <a:pt x="669566" y="4774758"/>
                  <a:pt x="1811713" y="4217894"/>
                  <a:pt x="2761456" y="3170379"/>
                </a:cubicBezTo>
                <a:cubicBezTo>
                  <a:pt x="3846873" y="1973219"/>
                  <a:pt x="4269957" y="588548"/>
                  <a:pt x="3706441" y="77630"/>
                </a:cubicBezTo>
                <a:close/>
                <a:moveTo>
                  <a:pt x="0" y="0"/>
                </a:moveTo>
                <a:lnTo>
                  <a:pt x="2564788" y="0"/>
                </a:lnTo>
                <a:lnTo>
                  <a:pt x="2459783" y="37923"/>
                </a:lnTo>
                <a:cubicBezTo>
                  <a:pt x="1906933" y="255992"/>
                  <a:pt x="1280450" y="702896"/>
                  <a:pt x="720781" y="1320181"/>
                </a:cubicBezTo>
                <a:cubicBezTo>
                  <a:pt x="449427" y="1619471"/>
                  <a:pt x="219468" y="1930481"/>
                  <a:pt x="35972" y="2236628"/>
                </a:cubicBezTo>
                <a:lnTo>
                  <a:pt x="0" y="2300411"/>
                </a:lnTo>
                <a:close/>
              </a:path>
            </a:pathLst>
          </a:custGeom>
          <a:solidFill>
            <a:schemeClr val="accent1">
              <a:lumMod val="50000"/>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TextBox 33">
            <a:extLst>
              <a:ext uri="{FF2B5EF4-FFF2-40B4-BE49-F238E27FC236}">
                <a16:creationId xmlns:a16="http://schemas.microsoft.com/office/drawing/2014/main" id="{C68D7A6D-FF55-7D91-1D6C-9C363F112F45}"/>
              </a:ext>
            </a:extLst>
          </p:cNvPr>
          <p:cNvSpPr txBox="1"/>
          <p:nvPr/>
        </p:nvSpPr>
        <p:spPr>
          <a:xfrm>
            <a:off x="4957589" y="88135"/>
            <a:ext cx="7138931" cy="523220"/>
          </a:xfrm>
          <a:prstGeom prst="rect">
            <a:avLst/>
          </a:prstGeom>
          <a:noFill/>
        </p:spPr>
        <p:txBody>
          <a:bodyPr wrap="square" rtlCol="0">
            <a:spAutoFit/>
          </a:bodyPr>
          <a:lstStyle/>
          <a:p>
            <a:pPr algn="ctr"/>
            <a:r>
              <a:rPr lang="en-US" sz="2800" dirty="0">
                <a:solidFill>
                  <a:schemeClr val="bg1">
                    <a:lumMod val="85000"/>
                  </a:schemeClr>
                </a:solidFill>
                <a:latin typeface="Arial" panose="020B0604020202020204" pitchFamily="34" charset="0"/>
                <a:cs typeface="Arial" panose="020B0604020202020204" pitchFamily="34" charset="0"/>
              </a:rPr>
              <a:t>Reducing Risk</a:t>
            </a:r>
          </a:p>
        </p:txBody>
      </p:sp>
      <p:sp>
        <p:nvSpPr>
          <p:cNvPr id="35" name="TextBox 34">
            <a:extLst>
              <a:ext uri="{FF2B5EF4-FFF2-40B4-BE49-F238E27FC236}">
                <a16:creationId xmlns:a16="http://schemas.microsoft.com/office/drawing/2014/main" id="{590A3C61-6BC7-5B60-C473-AED859D778E8}"/>
              </a:ext>
            </a:extLst>
          </p:cNvPr>
          <p:cNvSpPr txBox="1"/>
          <p:nvPr/>
        </p:nvSpPr>
        <p:spPr>
          <a:xfrm>
            <a:off x="6230471" y="1210235"/>
            <a:ext cx="5791200" cy="4524315"/>
          </a:xfrm>
          <a:prstGeom prst="rect">
            <a:avLst/>
          </a:prstGeom>
          <a:noFill/>
        </p:spPr>
        <p:txBody>
          <a:bodyPr wrap="square" rtlCol="0">
            <a:spAutoFit/>
          </a:bodyPr>
          <a:lstStyle/>
          <a:p>
            <a:pPr marL="342900" indent="-342900">
              <a:buFont typeface="+mj-lt"/>
              <a:buAutoNum type="arabicPeriod"/>
            </a:pPr>
            <a:r>
              <a:rPr lang="en-US" dirty="0">
                <a:solidFill>
                  <a:schemeClr val="bg1">
                    <a:lumMod val="85000"/>
                  </a:schemeClr>
                </a:solidFill>
              </a:rPr>
              <a:t>Consider not using social media at all</a:t>
            </a:r>
          </a:p>
          <a:p>
            <a:pPr marL="342900" indent="-342900">
              <a:buFont typeface="+mj-lt"/>
              <a:buAutoNum type="arabicPeriod"/>
            </a:pPr>
            <a:r>
              <a:rPr lang="en-US" dirty="0">
                <a:solidFill>
                  <a:schemeClr val="bg1">
                    <a:lumMod val="85000"/>
                  </a:schemeClr>
                </a:solidFill>
              </a:rPr>
              <a:t>Limit sites</a:t>
            </a:r>
          </a:p>
          <a:p>
            <a:pPr marL="342900" indent="-342900">
              <a:buFont typeface="+mj-lt"/>
              <a:buAutoNum type="arabicPeriod"/>
            </a:pPr>
            <a:r>
              <a:rPr lang="en-US" dirty="0">
                <a:solidFill>
                  <a:schemeClr val="bg1">
                    <a:lumMod val="85000"/>
                  </a:schemeClr>
                </a:solidFill>
              </a:rPr>
              <a:t>Distinct and locked personal account, pseudonym for personal account</a:t>
            </a:r>
          </a:p>
          <a:p>
            <a:pPr marL="342900" indent="-342900">
              <a:buFont typeface="+mj-lt"/>
              <a:buAutoNum type="arabicPeriod"/>
            </a:pPr>
            <a:r>
              <a:rPr lang="en-US" dirty="0">
                <a:solidFill>
                  <a:schemeClr val="bg1">
                    <a:lumMod val="85000"/>
                  </a:schemeClr>
                </a:solidFill>
              </a:rPr>
              <a:t>Ensure liability insurance covers social media</a:t>
            </a:r>
          </a:p>
          <a:p>
            <a:pPr marL="342900" indent="-342900">
              <a:buFont typeface="+mj-lt"/>
              <a:buAutoNum type="arabicPeriod"/>
            </a:pPr>
            <a:r>
              <a:rPr lang="en-US" dirty="0">
                <a:solidFill>
                  <a:schemeClr val="bg1">
                    <a:lumMod val="85000"/>
                  </a:schemeClr>
                </a:solidFill>
              </a:rPr>
              <a:t>Stick STRICTLY within zone of competence</a:t>
            </a:r>
          </a:p>
          <a:p>
            <a:pPr marL="342900" indent="-342900">
              <a:buFont typeface="+mj-lt"/>
              <a:buAutoNum type="arabicPeriod"/>
            </a:pPr>
            <a:r>
              <a:rPr lang="en-US" dirty="0">
                <a:solidFill>
                  <a:schemeClr val="bg1">
                    <a:lumMod val="85000"/>
                  </a:schemeClr>
                </a:solidFill>
              </a:rPr>
              <a:t>Be limited and judicious in posting</a:t>
            </a:r>
          </a:p>
          <a:p>
            <a:pPr marL="342900" indent="-342900">
              <a:buFont typeface="+mj-lt"/>
              <a:buAutoNum type="arabicPeriod"/>
            </a:pPr>
            <a:r>
              <a:rPr lang="en-US" dirty="0">
                <a:solidFill>
                  <a:schemeClr val="bg1">
                    <a:lumMod val="85000"/>
                  </a:schemeClr>
                </a:solidFill>
              </a:rPr>
              <a:t>Consider advertising alternatives</a:t>
            </a:r>
          </a:p>
          <a:p>
            <a:pPr marL="342900" indent="-342900">
              <a:buFont typeface="+mj-lt"/>
              <a:buAutoNum type="arabicPeriod"/>
            </a:pPr>
            <a:r>
              <a:rPr lang="en-US" dirty="0">
                <a:solidFill>
                  <a:schemeClr val="bg1">
                    <a:lumMod val="85000"/>
                  </a:schemeClr>
                </a:solidFill>
              </a:rPr>
              <a:t>Assume everything is public or can be shared- even listserv / private groups</a:t>
            </a:r>
          </a:p>
          <a:p>
            <a:pPr marL="342900" indent="-342900">
              <a:buFont typeface="+mj-lt"/>
              <a:buAutoNum type="arabicPeriod"/>
            </a:pPr>
            <a:r>
              <a:rPr lang="en-US" dirty="0">
                <a:solidFill>
                  <a:schemeClr val="bg1">
                    <a:lumMod val="85000"/>
                  </a:schemeClr>
                </a:solidFill>
              </a:rPr>
              <a:t>Turn off messaging</a:t>
            </a:r>
          </a:p>
          <a:p>
            <a:pPr marL="342900" indent="-342900">
              <a:buFont typeface="+mj-lt"/>
              <a:buAutoNum type="arabicPeriod"/>
            </a:pPr>
            <a:r>
              <a:rPr lang="en-US" dirty="0">
                <a:solidFill>
                  <a:schemeClr val="bg1">
                    <a:lumMod val="85000"/>
                  </a:schemeClr>
                </a:solidFill>
              </a:rPr>
              <a:t>Download and save every message, post, and reply</a:t>
            </a:r>
          </a:p>
          <a:p>
            <a:pPr marL="342900" indent="-342900">
              <a:buFont typeface="+mj-lt"/>
              <a:buAutoNum type="arabicPeriod"/>
            </a:pPr>
            <a:r>
              <a:rPr lang="en-US" dirty="0">
                <a:solidFill>
                  <a:schemeClr val="bg1">
                    <a:lumMod val="85000"/>
                  </a:schemeClr>
                </a:solidFill>
              </a:rPr>
              <a:t>Create a social media policy for your practice</a:t>
            </a:r>
          </a:p>
          <a:p>
            <a:pPr marL="342900" indent="-342900">
              <a:buFont typeface="+mj-lt"/>
              <a:buAutoNum type="arabicPeriod"/>
            </a:pPr>
            <a:r>
              <a:rPr lang="en-US" dirty="0">
                <a:solidFill>
                  <a:schemeClr val="bg1">
                    <a:lumMod val="85000"/>
                  </a:schemeClr>
                </a:solidFill>
              </a:rPr>
              <a:t>Keep your personal contact information away from websites, social media, etc.</a:t>
            </a:r>
          </a:p>
          <a:p>
            <a:pPr marL="342900" indent="-342900">
              <a:buFont typeface="+mj-lt"/>
              <a:buAutoNum type="arabicPeriod"/>
            </a:pPr>
            <a:r>
              <a:rPr lang="en-US" dirty="0">
                <a:solidFill>
                  <a:schemeClr val="bg1">
                    <a:lumMod val="85000"/>
                  </a:schemeClr>
                </a:solidFill>
              </a:rPr>
              <a:t>Remember, the internet is forever</a:t>
            </a:r>
          </a:p>
        </p:txBody>
      </p:sp>
    </p:spTree>
    <p:extLst>
      <p:ext uri="{BB962C8B-B14F-4D97-AF65-F5344CB8AC3E}">
        <p14:creationId xmlns:p14="http://schemas.microsoft.com/office/powerpoint/2010/main" val="3015626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70"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3"/>
                </p:tgtEl>
              </p:cMediaNode>
            </p:video>
            <p:seq concurrent="1" nextAc="seek">
              <p:cTn id="8" restart="whenNotActive" fill="hold" evtFilter="cancelBubble" nodeType="interactiveSeq">
                <p:stCondLst>
                  <p:cond evt="onClick" delay="0">
                    <p:tgtEl>
                      <p:spTgt spid="3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3"/>
                                        </p:tgtEl>
                                      </p:cBhvr>
                                    </p:cmd>
                                  </p:childTnLst>
                                </p:cTn>
                              </p:par>
                            </p:childTnLst>
                          </p:cTn>
                        </p:par>
                      </p:childTnLst>
                    </p:cTn>
                  </p:par>
                </p:childTnLst>
              </p:cTn>
              <p:nextCondLst>
                <p:cond evt="onClick" delay="0">
                  <p:tgtEl>
                    <p:spTgt spid="3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7F04A-2904-3439-39A2-5D881B958A1D}"/>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C1C84168-F95B-8296-9F2A-11EF9D91A098}"/>
              </a:ext>
            </a:extLst>
          </p:cNvPr>
          <p:cNvSpPr>
            <a:spLocks noGrp="1"/>
          </p:cNvSpPr>
          <p:nvPr>
            <p:ph idx="1"/>
          </p:nvPr>
        </p:nvSpPr>
        <p:spPr>
          <a:xfrm>
            <a:off x="838200" y="1389529"/>
            <a:ext cx="10515600" cy="4787434"/>
          </a:xfrm>
        </p:spPr>
        <p:txBody>
          <a:bodyPr>
            <a:noAutofit/>
          </a:bodyPr>
          <a:lstStyle/>
          <a:p>
            <a:r>
              <a:rPr lang="en-US" sz="1200" b="0" i="0" dirty="0">
                <a:solidFill>
                  <a:srgbClr val="444444"/>
                </a:solidFill>
                <a:effectLst/>
                <a:latin typeface="Arial" panose="020B0604020202020204" pitchFamily="34" charset="0"/>
                <a:cs typeface="Arial" panose="020B0604020202020204" pitchFamily="34" charset="0"/>
              </a:rPr>
              <a:t>American Psychological Association. (2017). Ethical principles of psychologists and code of conduct (2002, amended effective June 1, 2010, and January 1, 2017). </a:t>
            </a:r>
            <a:r>
              <a:rPr lang="en-US" sz="1200" b="0" i="0" dirty="0">
                <a:solidFill>
                  <a:srgbClr val="444444"/>
                </a:solidFill>
                <a:effectLst/>
                <a:latin typeface="Arial" panose="020B0604020202020204" pitchFamily="34" charset="0"/>
                <a:cs typeface="Arial" panose="020B0604020202020204" pitchFamily="34" charset="0"/>
                <a:hlinkClick r:id="rId2"/>
              </a:rPr>
              <a:t>https://www.apa.org/ethics/code</a:t>
            </a:r>
            <a:endParaRPr lang="en-US" sz="1200" b="0" i="0" dirty="0">
              <a:solidFill>
                <a:srgbClr val="444444"/>
              </a:solidFill>
              <a:effectLst/>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Association of State and Provincial Psychology Boards. (n.d.). </a:t>
            </a:r>
            <a:r>
              <a:rPr lang="en-US" sz="1200" i="1" dirty="0">
                <a:latin typeface="Arial" panose="020B0604020202020204" pitchFamily="34" charset="0"/>
                <a:cs typeface="Arial" panose="020B0604020202020204" pitchFamily="34" charset="0"/>
              </a:rPr>
              <a:t>ASPPB social media guidelines</a:t>
            </a:r>
            <a:r>
              <a:rPr lang="en-US"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hlinkClick r:id="rId3"/>
              </a:rPr>
              <a:t>https://www.asppb.net/page/SMGuidelines</a:t>
            </a:r>
            <a:endParaRPr lang="en-US" sz="1200" dirty="0">
              <a:latin typeface="Arial" panose="020B0604020202020204" pitchFamily="34" charset="0"/>
              <a:cs typeface="Arial" panose="020B0604020202020204" pitchFamily="34" charset="0"/>
            </a:endParaRPr>
          </a:p>
          <a:p>
            <a:r>
              <a:rPr lang="en-US" sz="1200" kern="0" dirty="0">
                <a:effectLst/>
                <a:latin typeface="Arial" panose="020B0604020202020204" pitchFamily="34" charset="0"/>
                <a:ea typeface="Garamond" panose="02020404030301010803" pitchFamily="18" charset="0"/>
                <a:cs typeface="Times New Roman (Body CS)"/>
              </a:rPr>
              <a:t>Brown, P. G. (2016). </a:t>
            </a:r>
            <a:r>
              <a:rPr lang="en-US" sz="1200" i="1" kern="0" dirty="0">
                <a:effectLst/>
                <a:latin typeface="Arial" panose="020B0604020202020204" pitchFamily="34" charset="0"/>
                <a:ea typeface="Garamond" panose="02020404030301010803" pitchFamily="18" charset="0"/>
                <a:cs typeface="Times New Roman (Body CS)"/>
              </a:rPr>
              <a:t>College students, social media, digital identities, and the digitized self</a:t>
            </a:r>
            <a:r>
              <a:rPr lang="en-US" sz="1200" kern="0" dirty="0">
                <a:effectLst/>
                <a:latin typeface="Arial" panose="020B0604020202020204" pitchFamily="34" charset="0"/>
                <a:ea typeface="Garamond" panose="02020404030301010803" pitchFamily="18" charset="0"/>
                <a:cs typeface="Times New Roman (Body CS)"/>
              </a:rPr>
              <a:t> (Publication No. 1776598125) [Doctoral dissertation, Boston College]. ProQuest Dissertations and Theses Global.</a:t>
            </a:r>
            <a:endParaRPr lang="en-US" sz="1200" dirty="0">
              <a:latin typeface="Arial" panose="020B0604020202020204" pitchFamily="34" charset="0"/>
              <a:cs typeface="Arial" panose="020B0604020202020204" pitchFamily="34" charset="0"/>
            </a:endParaRPr>
          </a:p>
          <a:p>
            <a:r>
              <a:rPr lang="en-US" sz="1200" b="0" i="0" dirty="0" err="1">
                <a:solidFill>
                  <a:srgbClr val="212121"/>
                </a:solidFill>
                <a:effectLst/>
                <a:latin typeface="Arial" panose="020B0604020202020204" pitchFamily="34" charset="0"/>
                <a:cs typeface="Arial" panose="020B0604020202020204" pitchFamily="34" charset="0"/>
              </a:rPr>
              <a:t>Drude</a:t>
            </a:r>
            <a:r>
              <a:rPr lang="en-US" sz="1200" b="0" i="0" dirty="0">
                <a:solidFill>
                  <a:srgbClr val="212121"/>
                </a:solidFill>
                <a:effectLst/>
                <a:latin typeface="Arial" panose="020B0604020202020204" pitchFamily="34" charset="0"/>
                <a:cs typeface="Arial" panose="020B0604020202020204" pitchFamily="34" charset="0"/>
              </a:rPr>
              <a:t> K, Messer-Engel K. The Development of Social Media Guidelines for Psychologists and for Regulatory Use. J Technol </a:t>
            </a:r>
            <a:r>
              <a:rPr lang="en-US" sz="1200" b="0" i="0" dirty="0" err="1">
                <a:solidFill>
                  <a:srgbClr val="212121"/>
                </a:solidFill>
                <a:effectLst/>
                <a:latin typeface="Arial" panose="020B0604020202020204" pitchFamily="34" charset="0"/>
                <a:cs typeface="Arial" panose="020B0604020202020204" pitchFamily="34" charset="0"/>
              </a:rPr>
              <a:t>Behav</a:t>
            </a:r>
            <a:r>
              <a:rPr lang="en-US" sz="1200" b="0" i="0" dirty="0">
                <a:solidFill>
                  <a:srgbClr val="212121"/>
                </a:solidFill>
                <a:effectLst/>
                <a:latin typeface="Arial" panose="020B0604020202020204" pitchFamily="34" charset="0"/>
                <a:cs typeface="Arial" panose="020B0604020202020204" pitchFamily="34" charset="0"/>
              </a:rPr>
              <a:t> Sci. 2021;6(2):388-396. </a:t>
            </a:r>
            <a:r>
              <a:rPr lang="en-US" sz="1200" b="0" i="0" dirty="0" err="1">
                <a:solidFill>
                  <a:srgbClr val="212121"/>
                </a:solidFill>
                <a:effectLst/>
                <a:latin typeface="Arial" panose="020B0604020202020204" pitchFamily="34" charset="0"/>
                <a:cs typeface="Arial" panose="020B0604020202020204" pitchFamily="34" charset="0"/>
              </a:rPr>
              <a:t>doi</a:t>
            </a:r>
            <a:r>
              <a:rPr lang="en-US" sz="1200" b="0" i="0" dirty="0">
                <a:solidFill>
                  <a:srgbClr val="212121"/>
                </a:solidFill>
                <a:effectLst/>
                <a:latin typeface="Arial" panose="020B0604020202020204" pitchFamily="34" charset="0"/>
                <a:cs typeface="Arial" panose="020B0604020202020204" pitchFamily="34" charset="0"/>
              </a:rPr>
              <a:t>: 10.1007/s41347-020-00176-1. </a:t>
            </a:r>
            <a:r>
              <a:rPr lang="en-US" sz="1200" b="0" i="0" dirty="0" err="1">
                <a:solidFill>
                  <a:srgbClr val="212121"/>
                </a:solidFill>
                <a:effectLst/>
                <a:latin typeface="Arial" panose="020B0604020202020204" pitchFamily="34" charset="0"/>
                <a:cs typeface="Arial" panose="020B0604020202020204" pitchFamily="34" charset="0"/>
              </a:rPr>
              <a:t>Epub</a:t>
            </a:r>
            <a:r>
              <a:rPr lang="en-US" sz="1200" b="0" i="0" dirty="0">
                <a:solidFill>
                  <a:srgbClr val="212121"/>
                </a:solidFill>
                <a:effectLst/>
                <a:latin typeface="Arial" panose="020B0604020202020204" pitchFamily="34" charset="0"/>
                <a:cs typeface="Arial" panose="020B0604020202020204" pitchFamily="34" charset="0"/>
              </a:rPr>
              <a:t> 2020 Nov 2. PMID: 33163619; PMCID: PMC7605462.</a:t>
            </a:r>
          </a:p>
          <a:p>
            <a:r>
              <a:rPr lang="en-US" sz="1200" dirty="0" err="1">
                <a:latin typeface="Arial" panose="020B0604020202020204" pitchFamily="34" charset="0"/>
                <a:cs typeface="Arial" panose="020B0604020202020204" pitchFamily="34" charset="0"/>
              </a:rPr>
              <a:t>Ghorayshi</a:t>
            </a:r>
            <a:r>
              <a:rPr lang="en-US" sz="1200" dirty="0">
                <a:latin typeface="Arial" panose="020B0604020202020204" pitchFamily="34" charset="0"/>
                <a:cs typeface="Arial" panose="020B0604020202020204" pitchFamily="34" charset="0"/>
              </a:rPr>
              <a:t>, A. (2024, August 7). </a:t>
            </a:r>
            <a:r>
              <a:rPr lang="en-US" sz="1200" i="1" dirty="0">
                <a:latin typeface="Arial" panose="020B0604020202020204" pitchFamily="34" charset="0"/>
                <a:cs typeface="Arial" panose="020B0604020202020204" pitchFamily="34" charset="0"/>
              </a:rPr>
              <a:t>On Twitch, mental health support is thriving. But it comes with risks.</a:t>
            </a:r>
            <a:r>
              <a:rPr lang="en-US" sz="1200" dirty="0">
                <a:latin typeface="Arial" panose="020B0604020202020204" pitchFamily="34" charset="0"/>
                <a:cs typeface="Arial" panose="020B0604020202020204" pitchFamily="34" charset="0"/>
              </a:rPr>
              <a:t> The New York Times. </a:t>
            </a:r>
            <a:r>
              <a:rPr lang="en-US" sz="1200" dirty="0">
                <a:latin typeface="Arial" panose="020B0604020202020204" pitchFamily="34" charset="0"/>
                <a:cs typeface="Arial" panose="020B0604020202020204" pitchFamily="34" charset="0"/>
                <a:hlinkClick r:id="rId4"/>
              </a:rPr>
              <a:t>https://www.nytimes.com/2024/08/07/health/gamers-twitch-mental-health.html</a:t>
            </a:r>
            <a:endParaRPr lang="en-US" sz="1200" dirty="0">
              <a:latin typeface="Arial" panose="020B0604020202020204" pitchFamily="34" charset="0"/>
              <a:cs typeface="Arial" panose="020B0604020202020204" pitchFamily="34" charset="0"/>
            </a:endParaRPr>
          </a:p>
          <a:p>
            <a:r>
              <a:rPr lang="en-US" sz="1200" dirty="0" err="1">
                <a:effectLst/>
                <a:latin typeface="Arial" panose="020B0604020202020204" pitchFamily="34" charset="0"/>
                <a:cs typeface="Arial" panose="020B0604020202020204" pitchFamily="34" charset="0"/>
              </a:rPr>
              <a:t>Kolmes</a:t>
            </a:r>
            <a:r>
              <a:rPr lang="en-US" sz="1200" dirty="0">
                <a:effectLst/>
                <a:latin typeface="Arial" panose="020B0604020202020204" pitchFamily="34" charset="0"/>
                <a:cs typeface="Arial" panose="020B0604020202020204" pitchFamily="34" charset="0"/>
              </a:rPr>
              <a:t>, K., &amp; Taube, D. O. (2016). Client discovery of psychotherapist personal information online. </a:t>
            </a:r>
            <a:r>
              <a:rPr lang="en-US" sz="1200" i="1" dirty="0">
                <a:effectLst/>
                <a:latin typeface="Arial" panose="020B0604020202020204" pitchFamily="34" charset="0"/>
                <a:cs typeface="Arial" panose="020B0604020202020204" pitchFamily="34" charset="0"/>
              </a:rPr>
              <a:t>Professional Psychology, Research and Practice</a:t>
            </a:r>
            <a:r>
              <a:rPr lang="en-US" sz="1200" dirty="0">
                <a:effectLst/>
                <a:latin typeface="Arial" panose="020B0604020202020204" pitchFamily="34" charset="0"/>
                <a:cs typeface="Arial" panose="020B0604020202020204" pitchFamily="34" charset="0"/>
              </a:rPr>
              <a:t>, 47(2), 147–154. https://</a:t>
            </a:r>
            <a:r>
              <a:rPr lang="en-US" sz="1200" dirty="0" err="1">
                <a:effectLst/>
                <a:latin typeface="Arial" panose="020B0604020202020204" pitchFamily="34" charset="0"/>
                <a:cs typeface="Arial" panose="020B0604020202020204" pitchFamily="34" charset="0"/>
              </a:rPr>
              <a:t>doi.org</a:t>
            </a:r>
            <a:r>
              <a:rPr lang="en-US" sz="1200" dirty="0">
                <a:effectLst/>
                <a:latin typeface="Arial" panose="020B0604020202020204" pitchFamily="34" charset="0"/>
                <a:cs typeface="Arial" panose="020B0604020202020204" pitchFamily="34" charset="0"/>
              </a:rPr>
              <a:t>/10.1037/pro0000065</a:t>
            </a:r>
            <a:endParaRPr lang="en-US" sz="1200" b="0" i="0" dirty="0">
              <a:solidFill>
                <a:srgbClr val="212121"/>
              </a:solidFill>
              <a:effectLst/>
              <a:latin typeface="Arial" panose="020B0604020202020204" pitchFamily="34" charset="0"/>
              <a:cs typeface="Arial" panose="020B0604020202020204" pitchFamily="34" charset="0"/>
            </a:endParaRPr>
          </a:p>
          <a:p>
            <a:r>
              <a:rPr lang="en-US" sz="1200" b="0" i="0" dirty="0" err="1">
                <a:solidFill>
                  <a:srgbClr val="212121"/>
                </a:solidFill>
                <a:effectLst/>
                <a:latin typeface="Arial" panose="020B0604020202020204" pitchFamily="34" charset="0"/>
                <a:cs typeface="Arial" panose="020B0604020202020204" pitchFamily="34" charset="0"/>
              </a:rPr>
              <a:t>Lehavot</a:t>
            </a:r>
            <a:r>
              <a:rPr lang="en-US" sz="1200" b="0" i="0" dirty="0">
                <a:solidFill>
                  <a:srgbClr val="212121"/>
                </a:solidFill>
                <a:effectLst/>
                <a:latin typeface="Arial" panose="020B0604020202020204" pitchFamily="34" charset="0"/>
                <a:cs typeface="Arial" panose="020B0604020202020204" pitchFamily="34" charset="0"/>
              </a:rPr>
              <a:t>, Keren &amp; </a:t>
            </a:r>
            <a:r>
              <a:rPr lang="en-US" sz="1200" b="0" i="0" dirty="0" err="1">
                <a:solidFill>
                  <a:srgbClr val="212121"/>
                </a:solidFill>
                <a:effectLst/>
                <a:latin typeface="Arial" panose="020B0604020202020204" pitchFamily="34" charset="0"/>
                <a:cs typeface="Arial" panose="020B0604020202020204" pitchFamily="34" charset="0"/>
              </a:rPr>
              <a:t>Phd</a:t>
            </a:r>
            <a:r>
              <a:rPr lang="en-US" sz="1200" b="0" i="0" dirty="0">
                <a:solidFill>
                  <a:srgbClr val="212121"/>
                </a:solidFill>
                <a:effectLst/>
                <a:latin typeface="Arial" panose="020B0604020202020204" pitchFamily="34" charset="0"/>
                <a:cs typeface="Arial" panose="020B0604020202020204" pitchFamily="34" charset="0"/>
              </a:rPr>
              <a:t>, Ben-</a:t>
            </a:r>
            <a:r>
              <a:rPr lang="en-US" sz="1200" b="0" i="0" dirty="0" err="1">
                <a:solidFill>
                  <a:srgbClr val="212121"/>
                </a:solidFill>
                <a:effectLst/>
                <a:latin typeface="Arial" panose="020B0604020202020204" pitchFamily="34" charset="0"/>
                <a:cs typeface="Arial" panose="020B0604020202020204" pitchFamily="34" charset="0"/>
              </a:rPr>
              <a:t>Zeev</a:t>
            </a:r>
            <a:r>
              <a:rPr lang="en-US" sz="1200" b="0" i="0" dirty="0">
                <a:solidFill>
                  <a:srgbClr val="212121"/>
                </a:solidFill>
                <a:effectLst/>
                <a:latin typeface="Arial" panose="020B0604020202020204" pitchFamily="34" charset="0"/>
                <a:cs typeface="Arial" panose="020B0604020202020204" pitchFamily="34" charset="0"/>
              </a:rPr>
              <a:t> &amp; E, Robin &amp; Puget, Va. (2012). Ethical Considerations and Social Media: A Case of Suicidal Postings on Facebook. </a:t>
            </a:r>
            <a:r>
              <a:rPr lang="en-US" sz="1200" b="0" i="1" dirty="0">
                <a:solidFill>
                  <a:srgbClr val="212121"/>
                </a:solidFill>
                <a:effectLst/>
                <a:latin typeface="Arial" panose="020B0604020202020204" pitchFamily="34" charset="0"/>
                <a:cs typeface="Arial" panose="020B0604020202020204" pitchFamily="34" charset="0"/>
              </a:rPr>
              <a:t>Journal of Dual Diagnosis</a:t>
            </a:r>
            <a:r>
              <a:rPr lang="en-US" sz="1200" b="0" i="0" dirty="0">
                <a:solidFill>
                  <a:srgbClr val="212121"/>
                </a:solidFill>
                <a:effectLst/>
                <a:latin typeface="Arial" panose="020B0604020202020204" pitchFamily="34" charset="0"/>
                <a:cs typeface="Arial" panose="020B0604020202020204" pitchFamily="34" charset="0"/>
              </a:rPr>
              <a:t>. 8. 341. 10.1080/15504263.2012.718928.</a:t>
            </a:r>
          </a:p>
          <a:p>
            <a:r>
              <a:rPr lang="en-US" sz="1200" b="0" i="0" dirty="0" err="1">
                <a:solidFill>
                  <a:srgbClr val="444444"/>
                </a:solidFill>
                <a:effectLst/>
                <a:latin typeface="Arial" panose="020B0604020202020204" pitchFamily="34" charset="0"/>
                <a:cs typeface="Arial" panose="020B0604020202020204" pitchFamily="34" charset="0"/>
              </a:rPr>
              <a:t>Medaris</a:t>
            </a:r>
            <a:r>
              <a:rPr lang="en-US" sz="1200" b="0" i="0" dirty="0">
                <a:solidFill>
                  <a:srgbClr val="444444"/>
                </a:solidFill>
                <a:effectLst/>
                <a:latin typeface="Arial" panose="020B0604020202020204" pitchFamily="34" charset="0"/>
                <a:cs typeface="Arial" panose="020B0604020202020204" pitchFamily="34" charset="0"/>
              </a:rPr>
              <a:t>, A. (2024, April 1). Ethical gray areas, trolls, and more: Ways to create trustworthy social media content. </a:t>
            </a:r>
            <a:r>
              <a:rPr lang="en-US" sz="1200" b="0" i="1" dirty="0">
                <a:solidFill>
                  <a:srgbClr val="444444"/>
                </a:solidFill>
                <a:effectLst/>
                <a:latin typeface="Arial" panose="020B0604020202020204" pitchFamily="34" charset="0"/>
                <a:cs typeface="Arial" panose="020B0604020202020204" pitchFamily="34" charset="0"/>
              </a:rPr>
              <a:t>Monitor on Psychology</a:t>
            </a:r>
            <a:r>
              <a:rPr lang="en-US" sz="1200" b="0" i="0" dirty="0">
                <a:solidFill>
                  <a:srgbClr val="444444"/>
                </a:solidFill>
                <a:effectLst/>
                <a:latin typeface="Arial" panose="020B0604020202020204" pitchFamily="34" charset="0"/>
                <a:cs typeface="Arial" panose="020B0604020202020204" pitchFamily="34" charset="0"/>
              </a:rPr>
              <a:t>, </a:t>
            </a:r>
            <a:r>
              <a:rPr lang="en-US" sz="1200" b="0" i="1" dirty="0">
                <a:solidFill>
                  <a:srgbClr val="444444"/>
                </a:solidFill>
                <a:effectLst/>
                <a:latin typeface="Arial" panose="020B0604020202020204" pitchFamily="34" charset="0"/>
                <a:cs typeface="Arial" panose="020B0604020202020204" pitchFamily="34" charset="0"/>
              </a:rPr>
              <a:t>55</a:t>
            </a:r>
            <a:r>
              <a:rPr lang="en-US" sz="1200" b="0" i="0" dirty="0">
                <a:solidFill>
                  <a:srgbClr val="444444"/>
                </a:solidFill>
                <a:effectLst/>
                <a:latin typeface="Arial" panose="020B0604020202020204" pitchFamily="34" charset="0"/>
                <a:cs typeface="Arial" panose="020B0604020202020204" pitchFamily="34" charset="0"/>
              </a:rPr>
              <a:t>(3). </a:t>
            </a:r>
            <a:r>
              <a:rPr lang="en-US" sz="1200" b="0" i="0" dirty="0">
                <a:solidFill>
                  <a:srgbClr val="444444"/>
                </a:solidFill>
                <a:effectLst/>
                <a:latin typeface="Arial" panose="020B0604020202020204" pitchFamily="34" charset="0"/>
                <a:cs typeface="Arial" panose="020B0604020202020204" pitchFamily="34" charset="0"/>
                <a:hlinkClick r:id="rId5"/>
              </a:rPr>
              <a:t>https://www.apa.org/monitor/2024/04/ethical-social-media-content</a:t>
            </a:r>
            <a:endParaRPr lang="en-US" sz="1200" b="0" i="0" dirty="0">
              <a:solidFill>
                <a:srgbClr val="444444"/>
              </a:solidFill>
              <a:effectLst/>
              <a:latin typeface="Arial" panose="020B0604020202020204" pitchFamily="34" charset="0"/>
              <a:cs typeface="Arial" panose="020B0604020202020204" pitchFamily="34" charset="0"/>
            </a:endParaRPr>
          </a:p>
          <a:p>
            <a:r>
              <a:rPr lang="en-US" sz="1200" b="0" i="0" dirty="0">
                <a:solidFill>
                  <a:srgbClr val="212121"/>
                </a:solidFill>
                <a:effectLst/>
                <a:latin typeface="Arial" panose="020B0604020202020204" pitchFamily="34" charset="0"/>
                <a:cs typeface="Arial" panose="020B0604020202020204" pitchFamily="34" charset="0"/>
              </a:rPr>
              <a:t>Memon AM, Sharma SG, Mohite SS, Jain S. The role of online social networking on deliberate self-harm and suicidality in adolescents: A systematized review of literature. Indian J Psychiatry. 2018 Oct-Dec;60(4):384-392. </a:t>
            </a:r>
            <a:r>
              <a:rPr lang="en-US" sz="1200" b="0" i="0" dirty="0" err="1">
                <a:solidFill>
                  <a:srgbClr val="212121"/>
                </a:solidFill>
                <a:effectLst/>
                <a:latin typeface="Arial" panose="020B0604020202020204" pitchFamily="34" charset="0"/>
                <a:cs typeface="Arial" panose="020B0604020202020204" pitchFamily="34" charset="0"/>
              </a:rPr>
              <a:t>doi</a:t>
            </a:r>
            <a:r>
              <a:rPr lang="en-US" sz="1200" b="0" i="0" dirty="0">
                <a:solidFill>
                  <a:srgbClr val="212121"/>
                </a:solidFill>
                <a:effectLst/>
                <a:latin typeface="Arial" panose="020B0604020202020204" pitchFamily="34" charset="0"/>
                <a:cs typeface="Arial" panose="020B0604020202020204" pitchFamily="34" charset="0"/>
              </a:rPr>
              <a:t>: 10.4103/psychiatry.IndianJPsychiatry_414_17. PMID: 30581202; PMCID: PMC6278213.</a:t>
            </a:r>
            <a:endParaRPr lang="en-US" sz="1200" b="0" i="0" dirty="0">
              <a:solidFill>
                <a:srgbClr val="444444"/>
              </a:solidFill>
              <a:effectLst/>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New York State Education Department. (n.d.). </a:t>
            </a:r>
            <a:r>
              <a:rPr lang="en-US" sz="1200" i="1" dirty="0">
                <a:latin typeface="Arial" panose="020B0604020202020204" pitchFamily="34" charset="0"/>
                <a:cs typeface="Arial" panose="020B0604020202020204" pitchFamily="34" charset="0"/>
              </a:rPr>
              <a:t>Part 29: Unprofessional conduct</a:t>
            </a:r>
            <a:r>
              <a:rPr lang="en-US" sz="1200" dirty="0">
                <a:latin typeface="Arial" panose="020B0604020202020204" pitchFamily="34" charset="0"/>
                <a:cs typeface="Arial" panose="020B0604020202020204" pitchFamily="34" charset="0"/>
              </a:rPr>
              <a:t>. Office of the Professions. </a:t>
            </a:r>
            <a:r>
              <a:rPr lang="en-US" sz="1200" dirty="0">
                <a:latin typeface="Arial" panose="020B0604020202020204" pitchFamily="34" charset="0"/>
                <a:cs typeface="Arial" panose="020B0604020202020204" pitchFamily="34" charset="0"/>
                <a:hlinkClick r:id="rId6"/>
              </a:rPr>
              <a:t>https://www.op.nysed.gov/title8/rules-board-regents/part-29</a:t>
            </a:r>
            <a:endParaRPr lang="en-US" sz="1200" dirty="0">
              <a:latin typeface="Arial" panose="020B0604020202020204" pitchFamily="34" charset="0"/>
              <a:cs typeface="Arial" panose="020B0604020202020204" pitchFamily="34" charset="0"/>
            </a:endParaRPr>
          </a:p>
          <a:p>
            <a:r>
              <a:rPr lang="en-US" sz="1200" b="0" i="0" dirty="0" err="1">
                <a:solidFill>
                  <a:srgbClr val="222222"/>
                </a:solidFill>
                <a:effectLst/>
                <a:latin typeface="Arial" panose="020B0604020202020204" pitchFamily="34" charset="0"/>
                <a:cs typeface="Arial" panose="020B0604020202020204" pitchFamily="34" charset="0"/>
              </a:rPr>
              <a:t>Oregi</a:t>
            </a:r>
            <a:r>
              <a:rPr lang="en-US" sz="1200" b="0" i="0" dirty="0">
                <a:solidFill>
                  <a:srgbClr val="222222"/>
                </a:solidFill>
                <a:effectLst/>
                <a:latin typeface="Arial" panose="020B0604020202020204" pitchFamily="34" charset="0"/>
                <a:cs typeface="Arial" panose="020B0604020202020204" pitchFamily="34" charset="0"/>
              </a:rPr>
              <a:t> P, </a:t>
            </a:r>
            <a:r>
              <a:rPr lang="en-US" sz="1200" b="0" i="0" dirty="0" err="1">
                <a:solidFill>
                  <a:srgbClr val="222222"/>
                </a:solidFill>
                <a:effectLst/>
                <a:latin typeface="Arial" panose="020B0604020202020204" pitchFamily="34" charset="0"/>
                <a:cs typeface="Arial" panose="020B0604020202020204" pitchFamily="34" charset="0"/>
              </a:rPr>
              <a:t>Cavale</a:t>
            </a:r>
            <a:r>
              <a:rPr lang="en-US" sz="1200" b="0" i="0" dirty="0">
                <a:solidFill>
                  <a:srgbClr val="222222"/>
                </a:solidFill>
                <a:effectLst/>
                <a:latin typeface="Arial" panose="020B0604020202020204" pitchFamily="34" charset="0"/>
                <a:cs typeface="Arial" panose="020B0604020202020204" pitchFamily="34" charset="0"/>
              </a:rPr>
              <a:t> N, Khatib M, Rahman SM. The Ethics and Responsibilities of Social Media Usage by Plastic Surgeons: A Literature Review. </a:t>
            </a:r>
            <a:r>
              <a:rPr lang="en-US" sz="1200" b="0" i="1" dirty="0">
                <a:solidFill>
                  <a:srgbClr val="222222"/>
                </a:solidFill>
                <a:effectLst/>
                <a:latin typeface="Arial" panose="020B0604020202020204" pitchFamily="34" charset="0"/>
                <a:cs typeface="Arial" panose="020B0604020202020204" pitchFamily="34" charset="0"/>
              </a:rPr>
              <a:t>Aesthetic plastic surgery</a:t>
            </a:r>
            <a:r>
              <a:rPr lang="en-US" sz="1200" b="0" i="0" dirty="0">
                <a:solidFill>
                  <a:srgbClr val="222222"/>
                </a:solidFill>
                <a:effectLst/>
                <a:latin typeface="Arial" panose="020B0604020202020204" pitchFamily="34" charset="0"/>
                <a:cs typeface="Arial" panose="020B0604020202020204" pitchFamily="34" charset="0"/>
              </a:rPr>
              <a:t>. 2024;48(3):530-542. doi:10.1007/s00266-023-03553-</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639566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D9B36C">
                <a:alpha val="100000"/>
              </a:srgbClr>
            </a:gs>
            <a:gs pos="50000">
              <a:srgbClr val="7897C0">
                <a:alpha val="100000"/>
              </a:srgbClr>
            </a:gs>
            <a:gs pos="100000">
              <a:srgbClr val="363473">
                <a:alpha val="100000"/>
              </a:srgbClr>
            </a:gs>
          </a:gsLst>
          <a:lin ang="5400000" scaled="0"/>
        </a:gradFill>
        <a:effectLst/>
      </p:bgPr>
    </p:bg>
    <p:spTree>
      <p:nvGrpSpPr>
        <p:cNvPr id="1" name=""/>
        <p:cNvGrpSpPr/>
        <p:nvPr/>
      </p:nvGrpSpPr>
      <p:grpSpPr>
        <a:xfrm>
          <a:off x="0" y="0"/>
          <a:ext cx="0" cy="0"/>
          <a:chOff x="0" y="0"/>
          <a:chExt cx="0" cy="0"/>
        </a:xfrm>
      </p:grpSpPr>
      <p:grpSp>
        <p:nvGrpSpPr>
          <p:cNvPr id="2" name="Group 2"/>
          <p:cNvGrpSpPr/>
          <p:nvPr/>
        </p:nvGrpSpPr>
        <p:grpSpPr>
          <a:xfrm>
            <a:off x="317500" y="317500"/>
            <a:ext cx="11557000" cy="1150353"/>
            <a:chOff x="0" y="0"/>
            <a:chExt cx="6420556" cy="639085"/>
          </a:xfrm>
        </p:grpSpPr>
        <p:sp>
          <p:nvSpPr>
            <p:cNvPr id="3" name="Freeform 3"/>
            <p:cNvSpPr/>
            <p:nvPr/>
          </p:nvSpPr>
          <p:spPr>
            <a:xfrm>
              <a:off x="0" y="0"/>
              <a:ext cx="6420555" cy="639085"/>
            </a:xfrm>
            <a:custGeom>
              <a:avLst/>
              <a:gdLst/>
              <a:ahLst/>
              <a:cxnLst/>
              <a:rect l="l" t="t" r="r" b="b"/>
              <a:pathLst>
                <a:path w="6420555" h="639085">
                  <a:moveTo>
                    <a:pt x="0" y="0"/>
                  </a:moveTo>
                  <a:lnTo>
                    <a:pt x="6420555" y="0"/>
                  </a:lnTo>
                  <a:lnTo>
                    <a:pt x="6420555" y="639085"/>
                  </a:lnTo>
                  <a:lnTo>
                    <a:pt x="0" y="639085"/>
                  </a:lnTo>
                  <a:close/>
                </a:path>
              </a:pathLst>
            </a:custGeom>
            <a:solidFill>
              <a:srgbClr val="FFFFFF"/>
            </a:solidFill>
          </p:spPr>
        </p:sp>
        <p:sp>
          <p:nvSpPr>
            <p:cNvPr id="4" name="TextBox 4"/>
            <p:cNvSpPr txBox="1"/>
            <p:nvPr/>
          </p:nvSpPr>
          <p:spPr>
            <a:xfrm>
              <a:off x="0" y="-28575"/>
              <a:ext cx="6420556" cy="667660"/>
            </a:xfrm>
            <a:prstGeom prst="rect">
              <a:avLst/>
            </a:prstGeom>
          </p:spPr>
          <p:txBody>
            <a:bodyPr lIns="33867" tIns="33867" rIns="33867" bIns="33867" rtlCol="0" anchor="ctr"/>
            <a:lstStyle/>
            <a:p>
              <a:pPr algn="ctr">
                <a:lnSpc>
                  <a:spcPts val="1307"/>
                </a:lnSpc>
                <a:spcBef>
                  <a:spcPct val="0"/>
                </a:spcBef>
              </a:pPr>
              <a:endParaRPr sz="1200"/>
            </a:p>
          </p:txBody>
        </p:sp>
      </p:grpSp>
      <p:grpSp>
        <p:nvGrpSpPr>
          <p:cNvPr id="5" name="Group 5"/>
          <p:cNvGrpSpPr/>
          <p:nvPr/>
        </p:nvGrpSpPr>
        <p:grpSpPr>
          <a:xfrm>
            <a:off x="317500" y="1672438"/>
            <a:ext cx="11557000" cy="4868062"/>
            <a:chOff x="0" y="0"/>
            <a:chExt cx="4502384" cy="1896503"/>
          </a:xfrm>
        </p:grpSpPr>
        <p:sp>
          <p:nvSpPr>
            <p:cNvPr id="6" name="Freeform 6"/>
            <p:cNvSpPr/>
            <p:nvPr/>
          </p:nvSpPr>
          <p:spPr>
            <a:xfrm>
              <a:off x="0" y="0"/>
              <a:ext cx="4502384" cy="1896503"/>
            </a:xfrm>
            <a:custGeom>
              <a:avLst/>
              <a:gdLst/>
              <a:ahLst/>
              <a:cxnLst/>
              <a:rect l="l" t="t" r="r" b="b"/>
              <a:pathLst>
                <a:path w="4502384" h="1896503">
                  <a:moveTo>
                    <a:pt x="0" y="0"/>
                  </a:moveTo>
                  <a:lnTo>
                    <a:pt x="4502384" y="0"/>
                  </a:lnTo>
                  <a:lnTo>
                    <a:pt x="4502384" y="1896503"/>
                  </a:lnTo>
                  <a:lnTo>
                    <a:pt x="0" y="1896503"/>
                  </a:lnTo>
                  <a:close/>
                </a:path>
              </a:pathLst>
            </a:custGeom>
            <a:solidFill>
              <a:srgbClr val="FFFFFF"/>
            </a:solidFill>
          </p:spPr>
        </p:sp>
        <p:sp>
          <p:nvSpPr>
            <p:cNvPr id="7" name="TextBox 7"/>
            <p:cNvSpPr txBox="1"/>
            <p:nvPr/>
          </p:nvSpPr>
          <p:spPr>
            <a:xfrm>
              <a:off x="0" y="-28575"/>
              <a:ext cx="4502384" cy="1925078"/>
            </a:xfrm>
            <a:prstGeom prst="rect">
              <a:avLst/>
            </a:prstGeom>
          </p:spPr>
          <p:txBody>
            <a:bodyPr lIns="33867" tIns="33867" rIns="33867" bIns="33867" rtlCol="0" anchor="ctr"/>
            <a:lstStyle/>
            <a:p>
              <a:pPr algn="ctr">
                <a:lnSpc>
                  <a:spcPts val="1307"/>
                </a:lnSpc>
                <a:spcBef>
                  <a:spcPct val="0"/>
                </a:spcBef>
              </a:pPr>
              <a:endParaRPr sz="1200"/>
            </a:p>
          </p:txBody>
        </p:sp>
      </p:grpSp>
      <p:sp>
        <p:nvSpPr>
          <p:cNvPr id="8" name="Freeform 8"/>
          <p:cNvSpPr/>
          <p:nvPr/>
        </p:nvSpPr>
        <p:spPr>
          <a:xfrm>
            <a:off x="8541640" y="5262518"/>
            <a:ext cx="3332861" cy="1277982"/>
          </a:xfrm>
          <a:custGeom>
            <a:avLst/>
            <a:gdLst/>
            <a:ahLst/>
            <a:cxnLst/>
            <a:rect l="l" t="t" r="r" b="b"/>
            <a:pathLst>
              <a:path w="4999291" h="1916973">
                <a:moveTo>
                  <a:pt x="0" y="0"/>
                </a:moveTo>
                <a:lnTo>
                  <a:pt x="4999291" y="0"/>
                </a:lnTo>
                <a:lnTo>
                  <a:pt x="4999291" y="1916973"/>
                </a:lnTo>
                <a:lnTo>
                  <a:pt x="0" y="1916973"/>
                </a:lnTo>
                <a:lnTo>
                  <a:pt x="0" y="0"/>
                </a:lnTo>
                <a:close/>
              </a:path>
            </a:pathLst>
          </a:custGeom>
          <a:blipFill>
            <a:blip r:embed="rId2"/>
            <a:stretch>
              <a:fillRect t="-31808" r="-11537" b="-34387"/>
            </a:stretch>
          </a:blipFill>
        </p:spPr>
      </p:sp>
      <p:sp>
        <p:nvSpPr>
          <p:cNvPr id="9" name="TextBox 9"/>
          <p:cNvSpPr txBox="1"/>
          <p:nvPr/>
        </p:nvSpPr>
        <p:spPr>
          <a:xfrm>
            <a:off x="685800" y="421169"/>
            <a:ext cx="10820400" cy="819070"/>
          </a:xfrm>
          <a:prstGeom prst="rect">
            <a:avLst/>
          </a:prstGeom>
        </p:spPr>
        <p:txBody>
          <a:bodyPr lIns="0" tIns="0" rIns="0" bIns="0" rtlCol="0" anchor="t">
            <a:spAutoFit/>
          </a:bodyPr>
          <a:lstStyle/>
          <a:p>
            <a:pPr algn="ctr">
              <a:lnSpc>
                <a:spcPts val="6823"/>
              </a:lnSpc>
            </a:pPr>
            <a:r>
              <a:rPr lang="en-US" sz="4874" u="sng">
                <a:solidFill>
                  <a:srgbClr val="363473"/>
                </a:solidFill>
                <a:latin typeface="Roboto Bold"/>
                <a:ea typeface="Roboto Bold"/>
                <a:cs typeface="Roboto Bold"/>
                <a:sym typeface="Roboto Bold"/>
              </a:rPr>
              <a:t>SIGN-IN &amp; SIGN-OUT REQUIRED</a:t>
            </a:r>
          </a:p>
        </p:txBody>
      </p:sp>
      <p:sp>
        <p:nvSpPr>
          <p:cNvPr id="10" name="TextBox 10"/>
          <p:cNvSpPr txBox="1"/>
          <p:nvPr/>
        </p:nvSpPr>
        <p:spPr>
          <a:xfrm>
            <a:off x="685800" y="1921602"/>
            <a:ext cx="10820400" cy="1769715"/>
          </a:xfrm>
          <a:prstGeom prst="rect">
            <a:avLst/>
          </a:prstGeom>
        </p:spPr>
        <p:txBody>
          <a:bodyPr lIns="0" tIns="0" rIns="0" bIns="0" rtlCol="0" anchor="t">
            <a:spAutoFit/>
          </a:bodyPr>
          <a:lstStyle/>
          <a:p>
            <a:pPr algn="ctr">
              <a:lnSpc>
                <a:spcPts val="4602"/>
              </a:lnSpc>
            </a:pPr>
            <a:r>
              <a:rPr lang="en-US" sz="3834">
                <a:solidFill>
                  <a:srgbClr val="363473"/>
                </a:solidFill>
                <a:latin typeface="Roboto"/>
                <a:ea typeface="Roboto"/>
                <a:cs typeface="Roboto"/>
                <a:sym typeface="Roboto"/>
              </a:rPr>
              <a:t>You must sign-in within the first 15 minutes of the session and sign-out at the conclusion of the session.</a:t>
            </a:r>
          </a:p>
        </p:txBody>
      </p:sp>
      <p:sp>
        <p:nvSpPr>
          <p:cNvPr id="11" name="TextBox 11"/>
          <p:cNvSpPr txBox="1"/>
          <p:nvPr/>
        </p:nvSpPr>
        <p:spPr>
          <a:xfrm>
            <a:off x="685800" y="3873709"/>
            <a:ext cx="10820400" cy="1769715"/>
          </a:xfrm>
          <a:prstGeom prst="rect">
            <a:avLst/>
          </a:prstGeom>
        </p:spPr>
        <p:txBody>
          <a:bodyPr lIns="0" tIns="0" rIns="0" bIns="0" rtlCol="0" anchor="t">
            <a:spAutoFit/>
          </a:bodyPr>
          <a:lstStyle/>
          <a:p>
            <a:pPr algn="ctr">
              <a:lnSpc>
                <a:spcPts val="4602"/>
              </a:lnSpc>
            </a:pPr>
            <a:r>
              <a:rPr lang="en-US" sz="3834">
                <a:solidFill>
                  <a:srgbClr val="363473"/>
                </a:solidFill>
                <a:latin typeface="Roboto"/>
                <a:ea typeface="Roboto"/>
                <a:cs typeface="Roboto"/>
                <a:sym typeface="Roboto"/>
              </a:rPr>
              <a:t>Please check in with the NYSPA Staff Member stationed in or outside of the session room to sign in/out.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D9B36C">
                <a:alpha val="100000"/>
              </a:srgbClr>
            </a:gs>
            <a:gs pos="50000">
              <a:srgbClr val="7897C0">
                <a:alpha val="100000"/>
              </a:srgbClr>
            </a:gs>
            <a:gs pos="100000">
              <a:srgbClr val="363473">
                <a:alpha val="100000"/>
              </a:srgbClr>
            </a:gs>
          </a:gsLst>
          <a:lin ang="5400000" scaled="0"/>
        </a:gradFill>
        <a:effectLst/>
      </p:bgPr>
    </p:bg>
    <p:spTree>
      <p:nvGrpSpPr>
        <p:cNvPr id="1" name=""/>
        <p:cNvGrpSpPr/>
        <p:nvPr/>
      </p:nvGrpSpPr>
      <p:grpSpPr>
        <a:xfrm>
          <a:off x="0" y="0"/>
          <a:ext cx="0" cy="0"/>
          <a:chOff x="0" y="0"/>
          <a:chExt cx="0" cy="0"/>
        </a:xfrm>
      </p:grpSpPr>
      <p:grpSp>
        <p:nvGrpSpPr>
          <p:cNvPr id="2" name="Group 2"/>
          <p:cNvGrpSpPr/>
          <p:nvPr/>
        </p:nvGrpSpPr>
        <p:grpSpPr>
          <a:xfrm>
            <a:off x="317500" y="317500"/>
            <a:ext cx="11557000" cy="1150353"/>
            <a:chOff x="0" y="0"/>
            <a:chExt cx="6420556" cy="639085"/>
          </a:xfrm>
        </p:grpSpPr>
        <p:sp>
          <p:nvSpPr>
            <p:cNvPr id="3" name="Freeform 3"/>
            <p:cNvSpPr/>
            <p:nvPr/>
          </p:nvSpPr>
          <p:spPr>
            <a:xfrm>
              <a:off x="0" y="0"/>
              <a:ext cx="6420555" cy="639085"/>
            </a:xfrm>
            <a:custGeom>
              <a:avLst/>
              <a:gdLst/>
              <a:ahLst/>
              <a:cxnLst/>
              <a:rect l="l" t="t" r="r" b="b"/>
              <a:pathLst>
                <a:path w="6420555" h="639085">
                  <a:moveTo>
                    <a:pt x="0" y="0"/>
                  </a:moveTo>
                  <a:lnTo>
                    <a:pt x="6420555" y="0"/>
                  </a:lnTo>
                  <a:lnTo>
                    <a:pt x="6420555" y="639085"/>
                  </a:lnTo>
                  <a:lnTo>
                    <a:pt x="0" y="639085"/>
                  </a:lnTo>
                  <a:close/>
                </a:path>
              </a:pathLst>
            </a:custGeom>
            <a:solidFill>
              <a:srgbClr val="FFFFFF"/>
            </a:solidFill>
          </p:spPr>
        </p:sp>
        <p:sp>
          <p:nvSpPr>
            <p:cNvPr id="4" name="TextBox 4"/>
            <p:cNvSpPr txBox="1"/>
            <p:nvPr/>
          </p:nvSpPr>
          <p:spPr>
            <a:xfrm>
              <a:off x="0" y="-28575"/>
              <a:ext cx="6420556" cy="667660"/>
            </a:xfrm>
            <a:prstGeom prst="rect">
              <a:avLst/>
            </a:prstGeom>
          </p:spPr>
          <p:txBody>
            <a:bodyPr lIns="33867" tIns="33867" rIns="33867" bIns="33867" rtlCol="0" anchor="ctr"/>
            <a:lstStyle/>
            <a:p>
              <a:pPr algn="ctr">
                <a:lnSpc>
                  <a:spcPts val="1307"/>
                </a:lnSpc>
                <a:spcBef>
                  <a:spcPct val="0"/>
                </a:spcBef>
              </a:pPr>
              <a:endParaRPr sz="1200"/>
            </a:p>
          </p:txBody>
        </p:sp>
      </p:grpSp>
      <p:grpSp>
        <p:nvGrpSpPr>
          <p:cNvPr id="5" name="Group 5"/>
          <p:cNvGrpSpPr/>
          <p:nvPr/>
        </p:nvGrpSpPr>
        <p:grpSpPr>
          <a:xfrm>
            <a:off x="317500" y="1672438"/>
            <a:ext cx="11557000" cy="4868062"/>
            <a:chOff x="0" y="0"/>
            <a:chExt cx="4502384" cy="1896503"/>
          </a:xfrm>
        </p:grpSpPr>
        <p:sp>
          <p:nvSpPr>
            <p:cNvPr id="6" name="Freeform 6"/>
            <p:cNvSpPr/>
            <p:nvPr/>
          </p:nvSpPr>
          <p:spPr>
            <a:xfrm>
              <a:off x="0" y="0"/>
              <a:ext cx="4502384" cy="1896503"/>
            </a:xfrm>
            <a:custGeom>
              <a:avLst/>
              <a:gdLst/>
              <a:ahLst/>
              <a:cxnLst/>
              <a:rect l="l" t="t" r="r" b="b"/>
              <a:pathLst>
                <a:path w="4502384" h="1896503">
                  <a:moveTo>
                    <a:pt x="0" y="0"/>
                  </a:moveTo>
                  <a:lnTo>
                    <a:pt x="4502384" y="0"/>
                  </a:lnTo>
                  <a:lnTo>
                    <a:pt x="4502384" y="1896503"/>
                  </a:lnTo>
                  <a:lnTo>
                    <a:pt x="0" y="1896503"/>
                  </a:lnTo>
                  <a:close/>
                </a:path>
              </a:pathLst>
            </a:custGeom>
            <a:solidFill>
              <a:srgbClr val="FFFFFF"/>
            </a:solidFill>
          </p:spPr>
        </p:sp>
        <p:sp>
          <p:nvSpPr>
            <p:cNvPr id="7" name="TextBox 7"/>
            <p:cNvSpPr txBox="1"/>
            <p:nvPr/>
          </p:nvSpPr>
          <p:spPr>
            <a:xfrm>
              <a:off x="0" y="-28575"/>
              <a:ext cx="4502384" cy="1925078"/>
            </a:xfrm>
            <a:prstGeom prst="rect">
              <a:avLst/>
            </a:prstGeom>
          </p:spPr>
          <p:txBody>
            <a:bodyPr lIns="33867" tIns="33867" rIns="33867" bIns="33867" rtlCol="0" anchor="ctr"/>
            <a:lstStyle/>
            <a:p>
              <a:pPr algn="ctr">
                <a:lnSpc>
                  <a:spcPts val="1307"/>
                </a:lnSpc>
                <a:spcBef>
                  <a:spcPct val="0"/>
                </a:spcBef>
              </a:pPr>
              <a:endParaRPr sz="1200"/>
            </a:p>
          </p:txBody>
        </p:sp>
      </p:grpSp>
      <p:sp>
        <p:nvSpPr>
          <p:cNvPr id="8" name="Freeform 8"/>
          <p:cNvSpPr/>
          <p:nvPr/>
        </p:nvSpPr>
        <p:spPr>
          <a:xfrm>
            <a:off x="8541640" y="5262518"/>
            <a:ext cx="3332861" cy="1277982"/>
          </a:xfrm>
          <a:custGeom>
            <a:avLst/>
            <a:gdLst/>
            <a:ahLst/>
            <a:cxnLst/>
            <a:rect l="l" t="t" r="r" b="b"/>
            <a:pathLst>
              <a:path w="4999291" h="1916973">
                <a:moveTo>
                  <a:pt x="0" y="0"/>
                </a:moveTo>
                <a:lnTo>
                  <a:pt x="4999291" y="0"/>
                </a:lnTo>
                <a:lnTo>
                  <a:pt x="4999291" y="1916973"/>
                </a:lnTo>
                <a:lnTo>
                  <a:pt x="0" y="1916973"/>
                </a:lnTo>
                <a:lnTo>
                  <a:pt x="0" y="0"/>
                </a:lnTo>
                <a:close/>
              </a:path>
            </a:pathLst>
          </a:custGeom>
          <a:blipFill>
            <a:blip r:embed="rId2"/>
            <a:stretch>
              <a:fillRect t="-31808" r="-11537" b="-34387"/>
            </a:stretch>
          </a:blipFill>
        </p:spPr>
      </p:sp>
      <p:sp>
        <p:nvSpPr>
          <p:cNvPr id="9" name="TextBox 9"/>
          <p:cNvSpPr txBox="1"/>
          <p:nvPr/>
        </p:nvSpPr>
        <p:spPr>
          <a:xfrm>
            <a:off x="685800" y="421169"/>
            <a:ext cx="10820400" cy="819070"/>
          </a:xfrm>
          <a:prstGeom prst="rect">
            <a:avLst/>
          </a:prstGeom>
        </p:spPr>
        <p:txBody>
          <a:bodyPr lIns="0" tIns="0" rIns="0" bIns="0" rtlCol="0" anchor="t">
            <a:spAutoFit/>
          </a:bodyPr>
          <a:lstStyle/>
          <a:p>
            <a:pPr algn="ctr">
              <a:lnSpc>
                <a:spcPts val="6823"/>
              </a:lnSpc>
            </a:pPr>
            <a:r>
              <a:rPr lang="en-US" sz="4874" u="sng">
                <a:solidFill>
                  <a:srgbClr val="363473"/>
                </a:solidFill>
                <a:latin typeface="Roboto Bold"/>
                <a:ea typeface="Roboto Bold"/>
                <a:cs typeface="Roboto Bold"/>
                <a:sym typeface="Roboto Bold"/>
              </a:rPr>
              <a:t>SESSION EVALUATION REQUIRED</a:t>
            </a:r>
          </a:p>
        </p:txBody>
      </p:sp>
      <p:sp>
        <p:nvSpPr>
          <p:cNvPr id="10" name="TextBox 10"/>
          <p:cNvSpPr txBox="1"/>
          <p:nvPr/>
        </p:nvSpPr>
        <p:spPr>
          <a:xfrm>
            <a:off x="685800" y="1921602"/>
            <a:ext cx="10820400" cy="1179810"/>
          </a:xfrm>
          <a:prstGeom prst="rect">
            <a:avLst/>
          </a:prstGeom>
        </p:spPr>
        <p:txBody>
          <a:bodyPr lIns="0" tIns="0" rIns="0" bIns="0" rtlCol="0" anchor="t">
            <a:spAutoFit/>
          </a:bodyPr>
          <a:lstStyle/>
          <a:p>
            <a:pPr algn="ctr">
              <a:lnSpc>
                <a:spcPts val="4602"/>
              </a:lnSpc>
            </a:pPr>
            <a:r>
              <a:rPr lang="en-US" sz="3834">
                <a:solidFill>
                  <a:srgbClr val="363473"/>
                </a:solidFill>
                <a:latin typeface="Roboto"/>
                <a:ea typeface="Roboto"/>
                <a:cs typeface="Roboto"/>
                <a:sym typeface="Roboto"/>
              </a:rPr>
              <a:t>You must complete and submit a session evaluation prior to leaving the session.</a:t>
            </a:r>
          </a:p>
        </p:txBody>
      </p:sp>
      <p:sp>
        <p:nvSpPr>
          <p:cNvPr id="11" name="TextBox 11"/>
          <p:cNvSpPr txBox="1"/>
          <p:nvPr/>
        </p:nvSpPr>
        <p:spPr>
          <a:xfrm>
            <a:off x="685800" y="3873709"/>
            <a:ext cx="10820400" cy="1179810"/>
          </a:xfrm>
          <a:prstGeom prst="rect">
            <a:avLst/>
          </a:prstGeom>
        </p:spPr>
        <p:txBody>
          <a:bodyPr lIns="0" tIns="0" rIns="0" bIns="0" rtlCol="0" anchor="t">
            <a:spAutoFit/>
          </a:bodyPr>
          <a:lstStyle/>
          <a:p>
            <a:pPr algn="ctr">
              <a:lnSpc>
                <a:spcPts val="4602"/>
              </a:lnSpc>
            </a:pPr>
            <a:r>
              <a:rPr lang="en-US" sz="3834">
                <a:solidFill>
                  <a:srgbClr val="363473"/>
                </a:solidFill>
                <a:latin typeface="Roboto"/>
                <a:ea typeface="Roboto"/>
                <a:cs typeface="Roboto"/>
                <a:sym typeface="Roboto"/>
              </a:rPr>
              <a:t>Session evaluations will be distributed at the conclusion of the Q&amp;A period.</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D9B36C">
                <a:alpha val="100000"/>
              </a:srgbClr>
            </a:gs>
            <a:gs pos="50000">
              <a:srgbClr val="7897C0">
                <a:alpha val="100000"/>
              </a:srgbClr>
            </a:gs>
            <a:gs pos="100000">
              <a:srgbClr val="363473">
                <a:alpha val="100000"/>
              </a:srgbClr>
            </a:gs>
          </a:gsLst>
          <a:lin ang="5400000" scaled="0"/>
        </a:gradFill>
        <a:effectLst/>
      </p:bgPr>
    </p:bg>
    <p:spTree>
      <p:nvGrpSpPr>
        <p:cNvPr id="1" name=""/>
        <p:cNvGrpSpPr/>
        <p:nvPr/>
      </p:nvGrpSpPr>
      <p:grpSpPr>
        <a:xfrm>
          <a:off x="0" y="0"/>
          <a:ext cx="0" cy="0"/>
          <a:chOff x="0" y="0"/>
          <a:chExt cx="0" cy="0"/>
        </a:xfrm>
      </p:grpSpPr>
      <p:grpSp>
        <p:nvGrpSpPr>
          <p:cNvPr id="2" name="Group 2"/>
          <p:cNvGrpSpPr/>
          <p:nvPr/>
        </p:nvGrpSpPr>
        <p:grpSpPr>
          <a:xfrm>
            <a:off x="317500" y="317500"/>
            <a:ext cx="11557000" cy="1150353"/>
            <a:chOff x="0" y="0"/>
            <a:chExt cx="6420556" cy="639085"/>
          </a:xfrm>
        </p:grpSpPr>
        <p:sp>
          <p:nvSpPr>
            <p:cNvPr id="3" name="Freeform 3"/>
            <p:cNvSpPr/>
            <p:nvPr/>
          </p:nvSpPr>
          <p:spPr>
            <a:xfrm>
              <a:off x="0" y="0"/>
              <a:ext cx="6420555" cy="639085"/>
            </a:xfrm>
            <a:custGeom>
              <a:avLst/>
              <a:gdLst/>
              <a:ahLst/>
              <a:cxnLst/>
              <a:rect l="l" t="t" r="r" b="b"/>
              <a:pathLst>
                <a:path w="6420555" h="639085">
                  <a:moveTo>
                    <a:pt x="0" y="0"/>
                  </a:moveTo>
                  <a:lnTo>
                    <a:pt x="6420555" y="0"/>
                  </a:lnTo>
                  <a:lnTo>
                    <a:pt x="6420555" y="639085"/>
                  </a:lnTo>
                  <a:lnTo>
                    <a:pt x="0" y="639085"/>
                  </a:lnTo>
                  <a:close/>
                </a:path>
              </a:pathLst>
            </a:custGeom>
            <a:solidFill>
              <a:srgbClr val="FFFFFF"/>
            </a:solidFill>
          </p:spPr>
        </p:sp>
        <p:sp>
          <p:nvSpPr>
            <p:cNvPr id="4" name="TextBox 4"/>
            <p:cNvSpPr txBox="1"/>
            <p:nvPr/>
          </p:nvSpPr>
          <p:spPr>
            <a:xfrm>
              <a:off x="0" y="-28575"/>
              <a:ext cx="6420556" cy="667660"/>
            </a:xfrm>
            <a:prstGeom prst="rect">
              <a:avLst/>
            </a:prstGeom>
          </p:spPr>
          <p:txBody>
            <a:bodyPr lIns="33867" tIns="33867" rIns="33867" bIns="33867" rtlCol="0" anchor="ctr"/>
            <a:lstStyle/>
            <a:p>
              <a:pPr algn="ctr">
                <a:lnSpc>
                  <a:spcPts val="1307"/>
                </a:lnSpc>
                <a:spcBef>
                  <a:spcPct val="0"/>
                </a:spcBef>
              </a:pPr>
              <a:endParaRPr sz="1200"/>
            </a:p>
          </p:txBody>
        </p:sp>
      </p:grpSp>
      <p:grpSp>
        <p:nvGrpSpPr>
          <p:cNvPr id="5" name="Group 5"/>
          <p:cNvGrpSpPr/>
          <p:nvPr/>
        </p:nvGrpSpPr>
        <p:grpSpPr>
          <a:xfrm>
            <a:off x="317500" y="1672438"/>
            <a:ext cx="11557000" cy="4868062"/>
            <a:chOff x="0" y="0"/>
            <a:chExt cx="4502384" cy="1896503"/>
          </a:xfrm>
        </p:grpSpPr>
        <p:sp>
          <p:nvSpPr>
            <p:cNvPr id="6" name="Freeform 6"/>
            <p:cNvSpPr/>
            <p:nvPr/>
          </p:nvSpPr>
          <p:spPr>
            <a:xfrm>
              <a:off x="0" y="0"/>
              <a:ext cx="4502384" cy="1896503"/>
            </a:xfrm>
            <a:custGeom>
              <a:avLst/>
              <a:gdLst/>
              <a:ahLst/>
              <a:cxnLst/>
              <a:rect l="l" t="t" r="r" b="b"/>
              <a:pathLst>
                <a:path w="4502384" h="1896503">
                  <a:moveTo>
                    <a:pt x="0" y="0"/>
                  </a:moveTo>
                  <a:lnTo>
                    <a:pt x="4502384" y="0"/>
                  </a:lnTo>
                  <a:lnTo>
                    <a:pt x="4502384" y="1896503"/>
                  </a:lnTo>
                  <a:lnTo>
                    <a:pt x="0" y="1896503"/>
                  </a:lnTo>
                  <a:close/>
                </a:path>
              </a:pathLst>
            </a:custGeom>
            <a:solidFill>
              <a:srgbClr val="FFFFFF"/>
            </a:solidFill>
          </p:spPr>
        </p:sp>
        <p:sp>
          <p:nvSpPr>
            <p:cNvPr id="7" name="TextBox 7"/>
            <p:cNvSpPr txBox="1"/>
            <p:nvPr/>
          </p:nvSpPr>
          <p:spPr>
            <a:xfrm>
              <a:off x="0" y="-28575"/>
              <a:ext cx="4502384" cy="1925078"/>
            </a:xfrm>
            <a:prstGeom prst="rect">
              <a:avLst/>
            </a:prstGeom>
          </p:spPr>
          <p:txBody>
            <a:bodyPr lIns="33867" tIns="33867" rIns="33867" bIns="33867" rtlCol="0" anchor="ctr"/>
            <a:lstStyle/>
            <a:p>
              <a:pPr algn="ctr">
                <a:lnSpc>
                  <a:spcPts val="1307"/>
                </a:lnSpc>
                <a:spcBef>
                  <a:spcPct val="0"/>
                </a:spcBef>
              </a:pPr>
              <a:endParaRPr sz="1200"/>
            </a:p>
          </p:txBody>
        </p:sp>
      </p:grpSp>
      <p:sp>
        <p:nvSpPr>
          <p:cNvPr id="8" name="Freeform 8"/>
          <p:cNvSpPr/>
          <p:nvPr/>
        </p:nvSpPr>
        <p:spPr>
          <a:xfrm>
            <a:off x="8541640" y="5262518"/>
            <a:ext cx="3332861" cy="1277982"/>
          </a:xfrm>
          <a:custGeom>
            <a:avLst/>
            <a:gdLst/>
            <a:ahLst/>
            <a:cxnLst/>
            <a:rect l="l" t="t" r="r" b="b"/>
            <a:pathLst>
              <a:path w="4999291" h="1916973">
                <a:moveTo>
                  <a:pt x="0" y="0"/>
                </a:moveTo>
                <a:lnTo>
                  <a:pt x="4999291" y="0"/>
                </a:lnTo>
                <a:lnTo>
                  <a:pt x="4999291" y="1916973"/>
                </a:lnTo>
                <a:lnTo>
                  <a:pt x="0" y="1916973"/>
                </a:lnTo>
                <a:lnTo>
                  <a:pt x="0" y="0"/>
                </a:lnTo>
                <a:close/>
              </a:path>
            </a:pathLst>
          </a:custGeom>
          <a:blipFill>
            <a:blip r:embed="rId2"/>
            <a:stretch>
              <a:fillRect t="-31808" r="-11537" b="-34387"/>
            </a:stretch>
          </a:blipFill>
        </p:spPr>
      </p:sp>
      <p:sp>
        <p:nvSpPr>
          <p:cNvPr id="9" name="TextBox 9"/>
          <p:cNvSpPr txBox="1"/>
          <p:nvPr/>
        </p:nvSpPr>
        <p:spPr>
          <a:xfrm>
            <a:off x="685800" y="421169"/>
            <a:ext cx="10820400" cy="819070"/>
          </a:xfrm>
          <a:prstGeom prst="rect">
            <a:avLst/>
          </a:prstGeom>
        </p:spPr>
        <p:txBody>
          <a:bodyPr lIns="0" tIns="0" rIns="0" bIns="0" rtlCol="0" anchor="t">
            <a:spAutoFit/>
          </a:bodyPr>
          <a:lstStyle/>
          <a:p>
            <a:pPr algn="ctr">
              <a:lnSpc>
                <a:spcPts val="6823"/>
              </a:lnSpc>
            </a:pPr>
            <a:r>
              <a:rPr lang="en-US" sz="4874" u="sng">
                <a:solidFill>
                  <a:srgbClr val="363473"/>
                </a:solidFill>
                <a:latin typeface="Roboto Bold"/>
                <a:ea typeface="Roboto Bold"/>
                <a:cs typeface="Roboto Bold"/>
                <a:sym typeface="Roboto Bold"/>
              </a:rPr>
              <a:t>CERTIFICATES OF COMPLETION</a:t>
            </a:r>
          </a:p>
        </p:txBody>
      </p:sp>
      <p:sp>
        <p:nvSpPr>
          <p:cNvPr id="10" name="TextBox 10"/>
          <p:cNvSpPr txBox="1"/>
          <p:nvPr/>
        </p:nvSpPr>
        <p:spPr>
          <a:xfrm>
            <a:off x="685800" y="2807523"/>
            <a:ext cx="10820400" cy="1769715"/>
          </a:xfrm>
          <a:prstGeom prst="rect">
            <a:avLst/>
          </a:prstGeom>
        </p:spPr>
        <p:txBody>
          <a:bodyPr lIns="0" tIns="0" rIns="0" bIns="0" rtlCol="0" anchor="t">
            <a:spAutoFit/>
          </a:bodyPr>
          <a:lstStyle/>
          <a:p>
            <a:pPr algn="ctr">
              <a:lnSpc>
                <a:spcPts val="4602"/>
              </a:lnSpc>
            </a:pPr>
            <a:r>
              <a:rPr lang="en-US" sz="3834">
                <a:solidFill>
                  <a:srgbClr val="363473"/>
                </a:solidFill>
                <a:latin typeface="Roboto"/>
                <a:ea typeface="Roboto"/>
                <a:cs typeface="Roboto"/>
                <a:sym typeface="Roboto"/>
              </a:rPr>
              <a:t>Certificates of completion will be emailed out to attendees no later than three weeks after the conclusion of the Convention.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7DC094-6BA1-B3A0-47E5-21BAFA5B11C5}"/>
              </a:ext>
            </a:extLst>
          </p:cNvPr>
          <p:cNvPicPr>
            <a:picLocks noChangeAspect="1"/>
          </p:cNvPicPr>
          <p:nvPr/>
        </p:nvPicPr>
        <p:blipFill>
          <a:blip r:embed="rId2"/>
          <a:srcRect/>
          <a:stretch/>
        </p:blipFill>
        <p:spPr>
          <a:xfrm>
            <a:off x="0" y="0"/>
            <a:ext cx="12327874" cy="6934429"/>
          </a:xfrm>
          <a:prstGeom prst="rect">
            <a:avLst/>
          </a:prstGeom>
          <a:effectLst>
            <a:outerShdw blurRad="50800" dist="50800" dir="5400000" algn="ctr" rotWithShape="0">
              <a:srgbClr val="000000">
                <a:alpha val="59176"/>
              </a:srgbClr>
            </a:outerShdw>
          </a:effectLst>
        </p:spPr>
      </p:pic>
      <p:sp>
        <p:nvSpPr>
          <p:cNvPr id="27" name="TextBox 26">
            <a:extLst>
              <a:ext uri="{FF2B5EF4-FFF2-40B4-BE49-F238E27FC236}">
                <a16:creationId xmlns:a16="http://schemas.microsoft.com/office/drawing/2014/main" id="{E51D69F3-28CE-DF1B-CFEF-BA82FCF457D9}"/>
              </a:ext>
            </a:extLst>
          </p:cNvPr>
          <p:cNvSpPr txBox="1"/>
          <p:nvPr/>
        </p:nvSpPr>
        <p:spPr>
          <a:xfrm>
            <a:off x="5503208" y="-76429"/>
            <a:ext cx="12327875" cy="7261412"/>
          </a:xfrm>
          <a:custGeom>
            <a:avLst/>
            <a:gdLst/>
            <a:ahLst/>
            <a:cxnLst/>
            <a:rect l="l" t="t" r="r" b="b"/>
            <a:pathLst>
              <a:path w="12327875" h="7261412">
                <a:moveTo>
                  <a:pt x="1977010" y="4059748"/>
                </a:moveTo>
                <a:lnTo>
                  <a:pt x="1977010" y="4783322"/>
                </a:lnTo>
                <a:lnTo>
                  <a:pt x="2490579" y="4783322"/>
                </a:lnTo>
                <a:lnTo>
                  <a:pt x="2490579" y="4660404"/>
                </a:lnTo>
                <a:lnTo>
                  <a:pt x="2124313" y="4660404"/>
                </a:lnTo>
                <a:lnTo>
                  <a:pt x="2124313" y="4059748"/>
                </a:lnTo>
                <a:close/>
                <a:moveTo>
                  <a:pt x="5468703" y="4053776"/>
                </a:moveTo>
                <a:lnTo>
                  <a:pt x="5468703" y="4783322"/>
                </a:lnTo>
                <a:lnTo>
                  <a:pt x="6023577" y="4783322"/>
                </a:lnTo>
                <a:lnTo>
                  <a:pt x="6023577" y="4660404"/>
                </a:lnTo>
                <a:lnTo>
                  <a:pt x="5616006" y="4660404"/>
                </a:lnTo>
                <a:lnTo>
                  <a:pt x="5616006" y="4461844"/>
                </a:lnTo>
                <a:lnTo>
                  <a:pt x="5982272" y="4461844"/>
                </a:lnTo>
                <a:lnTo>
                  <a:pt x="5982272" y="4338926"/>
                </a:lnTo>
                <a:lnTo>
                  <a:pt x="5616006" y="4338926"/>
                </a:lnTo>
                <a:lnTo>
                  <a:pt x="5616006" y="4177192"/>
                </a:lnTo>
                <a:lnTo>
                  <a:pt x="6009642" y="4177192"/>
                </a:lnTo>
                <a:lnTo>
                  <a:pt x="6009642" y="4053776"/>
                </a:lnTo>
                <a:close/>
                <a:moveTo>
                  <a:pt x="4003347" y="4053776"/>
                </a:moveTo>
                <a:lnTo>
                  <a:pt x="4003347" y="4783322"/>
                </a:lnTo>
                <a:lnTo>
                  <a:pt x="4140199" y="4783322"/>
                </a:lnTo>
                <a:lnTo>
                  <a:pt x="4140199" y="4307574"/>
                </a:lnTo>
                <a:lnTo>
                  <a:pt x="4434306" y="4783322"/>
                </a:lnTo>
                <a:lnTo>
                  <a:pt x="4582107" y="4783322"/>
                </a:lnTo>
                <a:lnTo>
                  <a:pt x="4582107" y="4053776"/>
                </a:lnTo>
                <a:lnTo>
                  <a:pt x="4445255" y="4053776"/>
                </a:lnTo>
                <a:lnTo>
                  <a:pt x="4445255" y="4540969"/>
                </a:lnTo>
                <a:lnTo>
                  <a:pt x="4146668" y="4053776"/>
                </a:lnTo>
                <a:close/>
                <a:moveTo>
                  <a:pt x="3325579" y="4053776"/>
                </a:moveTo>
                <a:lnTo>
                  <a:pt x="3325579" y="4783322"/>
                </a:lnTo>
                <a:lnTo>
                  <a:pt x="3880452" y="4783322"/>
                </a:lnTo>
                <a:lnTo>
                  <a:pt x="3880452" y="4660404"/>
                </a:lnTo>
                <a:lnTo>
                  <a:pt x="3472881" y="4660404"/>
                </a:lnTo>
                <a:lnTo>
                  <a:pt x="3472881" y="4461844"/>
                </a:lnTo>
                <a:lnTo>
                  <a:pt x="3839147" y="4461844"/>
                </a:lnTo>
                <a:lnTo>
                  <a:pt x="3839147" y="4338926"/>
                </a:lnTo>
                <a:lnTo>
                  <a:pt x="3472881" y="4338926"/>
                </a:lnTo>
                <a:lnTo>
                  <a:pt x="3472881" y="4177192"/>
                </a:lnTo>
                <a:lnTo>
                  <a:pt x="3866518" y="4177192"/>
                </a:lnTo>
                <a:lnTo>
                  <a:pt x="3866518" y="4053776"/>
                </a:lnTo>
                <a:close/>
                <a:moveTo>
                  <a:pt x="2591159" y="4053776"/>
                </a:moveTo>
                <a:lnTo>
                  <a:pt x="2591159" y="4442933"/>
                </a:lnTo>
                <a:cubicBezTo>
                  <a:pt x="2591159" y="4524547"/>
                  <a:pt x="2595969" y="4586255"/>
                  <a:pt x="2605590" y="4628057"/>
                </a:cubicBezTo>
                <a:cubicBezTo>
                  <a:pt x="2612225" y="4656257"/>
                  <a:pt x="2625993" y="4683213"/>
                  <a:pt x="2646895" y="4708924"/>
                </a:cubicBezTo>
                <a:cubicBezTo>
                  <a:pt x="2667795" y="4734636"/>
                  <a:pt x="2696244" y="4755537"/>
                  <a:pt x="2732241" y="4771627"/>
                </a:cubicBezTo>
                <a:cubicBezTo>
                  <a:pt x="2768237" y="4787718"/>
                  <a:pt x="2821070" y="4795763"/>
                  <a:pt x="2890740" y="4795763"/>
                </a:cubicBezTo>
                <a:cubicBezTo>
                  <a:pt x="2948467" y="4795763"/>
                  <a:pt x="2995245" y="4788382"/>
                  <a:pt x="3031076" y="4773618"/>
                </a:cubicBezTo>
                <a:cubicBezTo>
                  <a:pt x="3066906" y="4758855"/>
                  <a:pt x="3095521" y="4739032"/>
                  <a:pt x="3116919" y="4714150"/>
                </a:cubicBezTo>
                <a:cubicBezTo>
                  <a:pt x="3138318" y="4689267"/>
                  <a:pt x="3152999" y="4658745"/>
                  <a:pt x="3160961" y="4622583"/>
                </a:cubicBezTo>
                <a:cubicBezTo>
                  <a:pt x="3168923" y="4586421"/>
                  <a:pt x="3172904" y="4524547"/>
                  <a:pt x="3172904" y="4436962"/>
                </a:cubicBezTo>
                <a:lnTo>
                  <a:pt x="3172904" y="4053776"/>
                </a:lnTo>
                <a:lnTo>
                  <a:pt x="3025602" y="4053776"/>
                </a:lnTo>
                <a:lnTo>
                  <a:pt x="3025602" y="4457365"/>
                </a:lnTo>
                <a:cubicBezTo>
                  <a:pt x="3025602" y="4515092"/>
                  <a:pt x="3023445" y="4556396"/>
                  <a:pt x="3019132" y="4581279"/>
                </a:cubicBezTo>
                <a:cubicBezTo>
                  <a:pt x="3014819" y="4606161"/>
                  <a:pt x="3002047" y="4627145"/>
                  <a:pt x="2980814" y="4644230"/>
                </a:cubicBezTo>
                <a:cubicBezTo>
                  <a:pt x="2959581" y="4661316"/>
                  <a:pt x="2928063" y="4669859"/>
                  <a:pt x="2886261" y="4669859"/>
                </a:cubicBezTo>
                <a:cubicBezTo>
                  <a:pt x="2845123" y="4669859"/>
                  <a:pt x="2812693" y="4660819"/>
                  <a:pt x="2788972" y="4642738"/>
                </a:cubicBezTo>
                <a:cubicBezTo>
                  <a:pt x="2765251" y="4624657"/>
                  <a:pt x="2750239" y="4600687"/>
                  <a:pt x="2743935" y="4570828"/>
                </a:cubicBezTo>
                <a:cubicBezTo>
                  <a:pt x="2740286" y="4552249"/>
                  <a:pt x="2738461" y="4511608"/>
                  <a:pt x="2738461" y="4448905"/>
                </a:cubicBezTo>
                <a:lnTo>
                  <a:pt x="2738461" y="4053776"/>
                </a:lnTo>
                <a:close/>
                <a:moveTo>
                  <a:pt x="1354900" y="4053776"/>
                </a:moveTo>
                <a:lnTo>
                  <a:pt x="1354900" y="4783322"/>
                </a:lnTo>
                <a:lnTo>
                  <a:pt x="1502202" y="4783322"/>
                </a:lnTo>
                <a:lnTo>
                  <a:pt x="1502202" y="4473290"/>
                </a:lnTo>
                <a:lnTo>
                  <a:pt x="1806760" y="4473290"/>
                </a:lnTo>
                <a:lnTo>
                  <a:pt x="1806760" y="4349874"/>
                </a:lnTo>
                <a:lnTo>
                  <a:pt x="1502202" y="4349874"/>
                </a:lnTo>
                <a:lnTo>
                  <a:pt x="1502202" y="4177192"/>
                </a:lnTo>
                <a:lnTo>
                  <a:pt x="1855032" y="4177192"/>
                </a:lnTo>
                <a:lnTo>
                  <a:pt x="1855032" y="4053776"/>
                </a:lnTo>
                <a:close/>
                <a:moveTo>
                  <a:pt x="621973" y="4053776"/>
                </a:moveTo>
                <a:lnTo>
                  <a:pt x="621973" y="4783322"/>
                </a:lnTo>
                <a:lnTo>
                  <a:pt x="758825" y="4783322"/>
                </a:lnTo>
                <a:lnTo>
                  <a:pt x="758825" y="4307574"/>
                </a:lnTo>
                <a:lnTo>
                  <a:pt x="1052932" y="4783322"/>
                </a:lnTo>
                <a:lnTo>
                  <a:pt x="1200732" y="4783322"/>
                </a:lnTo>
                <a:lnTo>
                  <a:pt x="1200732" y="4053776"/>
                </a:lnTo>
                <a:lnTo>
                  <a:pt x="1063880" y="4053776"/>
                </a:lnTo>
                <a:lnTo>
                  <a:pt x="1063880" y="4540969"/>
                </a:lnTo>
                <a:lnTo>
                  <a:pt x="765294" y="4053776"/>
                </a:lnTo>
                <a:close/>
                <a:moveTo>
                  <a:pt x="330250" y="4053776"/>
                </a:moveTo>
                <a:lnTo>
                  <a:pt x="330250" y="4783322"/>
                </a:lnTo>
                <a:lnTo>
                  <a:pt x="477553" y="4783322"/>
                </a:lnTo>
                <a:lnTo>
                  <a:pt x="477553" y="4053776"/>
                </a:lnTo>
                <a:close/>
                <a:moveTo>
                  <a:pt x="5050785" y="4041335"/>
                </a:moveTo>
                <a:cubicBezTo>
                  <a:pt x="4948602" y="4041335"/>
                  <a:pt x="4866159" y="4074926"/>
                  <a:pt x="4803456" y="4142108"/>
                </a:cubicBezTo>
                <a:cubicBezTo>
                  <a:pt x="4740753" y="4209290"/>
                  <a:pt x="4709401" y="4303593"/>
                  <a:pt x="4709401" y="4425018"/>
                </a:cubicBezTo>
                <a:cubicBezTo>
                  <a:pt x="4709401" y="4539808"/>
                  <a:pt x="4740587" y="4630296"/>
                  <a:pt x="4802959" y="4696483"/>
                </a:cubicBezTo>
                <a:cubicBezTo>
                  <a:pt x="4865329" y="4762670"/>
                  <a:pt x="4944953" y="4795763"/>
                  <a:pt x="5041827" y="4795763"/>
                </a:cubicBezTo>
                <a:cubicBezTo>
                  <a:pt x="5120123" y="4795763"/>
                  <a:pt x="5184733" y="4776438"/>
                  <a:pt x="5235659" y="4737788"/>
                </a:cubicBezTo>
                <a:cubicBezTo>
                  <a:pt x="5286585" y="4699137"/>
                  <a:pt x="5322996" y="4640001"/>
                  <a:pt x="5344892" y="4560377"/>
                </a:cubicBezTo>
                <a:lnTo>
                  <a:pt x="5202069" y="4515092"/>
                </a:lnTo>
                <a:cubicBezTo>
                  <a:pt x="5189793" y="4568506"/>
                  <a:pt x="5169555" y="4607654"/>
                  <a:pt x="5141355" y="4632536"/>
                </a:cubicBezTo>
                <a:cubicBezTo>
                  <a:pt x="5113156" y="4657418"/>
                  <a:pt x="5079482" y="4669859"/>
                  <a:pt x="5040335" y="4669859"/>
                </a:cubicBezTo>
                <a:cubicBezTo>
                  <a:pt x="4987253" y="4669859"/>
                  <a:pt x="4944123" y="4650285"/>
                  <a:pt x="4910947" y="4611137"/>
                </a:cubicBezTo>
                <a:cubicBezTo>
                  <a:pt x="4877771" y="4571989"/>
                  <a:pt x="4861183" y="4506300"/>
                  <a:pt x="4861183" y="4414070"/>
                </a:cubicBezTo>
                <a:cubicBezTo>
                  <a:pt x="4861183" y="4327148"/>
                  <a:pt x="4878019" y="4264279"/>
                  <a:pt x="4911693" y="4225463"/>
                </a:cubicBezTo>
                <a:cubicBezTo>
                  <a:pt x="4945367" y="4186647"/>
                  <a:pt x="4989243" y="4167239"/>
                  <a:pt x="5043321" y="4167239"/>
                </a:cubicBezTo>
                <a:cubicBezTo>
                  <a:pt x="5082468" y="4167239"/>
                  <a:pt x="5115727" y="4178187"/>
                  <a:pt x="5143097" y="4200083"/>
                </a:cubicBezTo>
                <a:cubicBezTo>
                  <a:pt x="5170468" y="4221980"/>
                  <a:pt x="5188465" y="4251838"/>
                  <a:pt x="5197092" y="4289659"/>
                </a:cubicBezTo>
                <a:lnTo>
                  <a:pt x="5342901" y="4254824"/>
                </a:lnTo>
                <a:cubicBezTo>
                  <a:pt x="5326313" y="4196434"/>
                  <a:pt x="5301431" y="4151646"/>
                  <a:pt x="5268255" y="4120460"/>
                </a:cubicBezTo>
                <a:cubicBezTo>
                  <a:pt x="5212519" y="4067710"/>
                  <a:pt x="5140029" y="4041335"/>
                  <a:pt x="5050785" y="4041335"/>
                </a:cubicBezTo>
                <a:close/>
                <a:moveTo>
                  <a:pt x="1948384" y="1738792"/>
                </a:moveTo>
                <a:lnTo>
                  <a:pt x="2014571" y="1738792"/>
                </a:lnTo>
                <a:cubicBezTo>
                  <a:pt x="2074620" y="1738792"/>
                  <a:pt x="2114930" y="1741114"/>
                  <a:pt x="2135498" y="1745759"/>
                </a:cubicBezTo>
                <a:cubicBezTo>
                  <a:pt x="2163034" y="1751731"/>
                  <a:pt x="2185760" y="1763176"/>
                  <a:pt x="2203675" y="1780096"/>
                </a:cubicBezTo>
                <a:cubicBezTo>
                  <a:pt x="2221591" y="1797016"/>
                  <a:pt x="2235525" y="1820571"/>
                  <a:pt x="2245477" y="1850762"/>
                </a:cubicBezTo>
                <a:cubicBezTo>
                  <a:pt x="2255430" y="1880952"/>
                  <a:pt x="2260407" y="1924247"/>
                  <a:pt x="2260407" y="1980647"/>
                </a:cubicBezTo>
                <a:cubicBezTo>
                  <a:pt x="2260407" y="2037046"/>
                  <a:pt x="2255430" y="2081586"/>
                  <a:pt x="2245477" y="2114264"/>
                </a:cubicBezTo>
                <a:cubicBezTo>
                  <a:pt x="2235525" y="2146943"/>
                  <a:pt x="2222669" y="2170415"/>
                  <a:pt x="2206911" y="2184681"/>
                </a:cubicBezTo>
                <a:cubicBezTo>
                  <a:pt x="2191151" y="2198947"/>
                  <a:pt x="2171329" y="2209066"/>
                  <a:pt x="2147442" y="2215037"/>
                </a:cubicBezTo>
                <a:cubicBezTo>
                  <a:pt x="2129195" y="2219682"/>
                  <a:pt x="2099502" y="2222004"/>
                  <a:pt x="2058363" y="2222004"/>
                </a:cubicBezTo>
                <a:lnTo>
                  <a:pt x="1948384" y="2222004"/>
                </a:lnTo>
                <a:close/>
                <a:moveTo>
                  <a:pt x="3268429" y="1615376"/>
                </a:moveTo>
                <a:lnTo>
                  <a:pt x="3268429" y="2344922"/>
                </a:lnTo>
                <a:lnTo>
                  <a:pt x="3823302" y="2344922"/>
                </a:lnTo>
                <a:lnTo>
                  <a:pt x="3823302" y="2222004"/>
                </a:lnTo>
                <a:lnTo>
                  <a:pt x="3415731" y="2222004"/>
                </a:lnTo>
                <a:lnTo>
                  <a:pt x="3415731" y="2023444"/>
                </a:lnTo>
                <a:lnTo>
                  <a:pt x="3781997" y="2023444"/>
                </a:lnTo>
                <a:lnTo>
                  <a:pt x="3781997" y="1900526"/>
                </a:lnTo>
                <a:lnTo>
                  <a:pt x="3415731" y="1900526"/>
                </a:lnTo>
                <a:lnTo>
                  <a:pt x="3415731" y="1738792"/>
                </a:lnTo>
                <a:lnTo>
                  <a:pt x="3809368" y="1738792"/>
                </a:lnTo>
                <a:lnTo>
                  <a:pt x="3809368" y="1615376"/>
                </a:lnTo>
                <a:close/>
                <a:moveTo>
                  <a:pt x="2534009" y="1615376"/>
                </a:moveTo>
                <a:lnTo>
                  <a:pt x="2534009" y="2004534"/>
                </a:lnTo>
                <a:cubicBezTo>
                  <a:pt x="2534009" y="2086147"/>
                  <a:pt x="2538819" y="2147855"/>
                  <a:pt x="2548440" y="2189657"/>
                </a:cubicBezTo>
                <a:cubicBezTo>
                  <a:pt x="2555075" y="2217857"/>
                  <a:pt x="2568844" y="2244813"/>
                  <a:pt x="2589745" y="2270524"/>
                </a:cubicBezTo>
                <a:cubicBezTo>
                  <a:pt x="2610645" y="2296236"/>
                  <a:pt x="2639094" y="2317137"/>
                  <a:pt x="2675091" y="2333228"/>
                </a:cubicBezTo>
                <a:cubicBezTo>
                  <a:pt x="2711087" y="2349318"/>
                  <a:pt x="2763920" y="2357363"/>
                  <a:pt x="2833590" y="2357363"/>
                </a:cubicBezTo>
                <a:cubicBezTo>
                  <a:pt x="2891317" y="2357363"/>
                  <a:pt x="2938095" y="2349982"/>
                  <a:pt x="2973926" y="2335218"/>
                </a:cubicBezTo>
                <a:cubicBezTo>
                  <a:pt x="3009756" y="2320455"/>
                  <a:pt x="3038371" y="2300632"/>
                  <a:pt x="3059769" y="2275750"/>
                </a:cubicBezTo>
                <a:cubicBezTo>
                  <a:pt x="3081168" y="2250867"/>
                  <a:pt x="3095849" y="2220345"/>
                  <a:pt x="3103811" y="2184183"/>
                </a:cubicBezTo>
                <a:cubicBezTo>
                  <a:pt x="3111773" y="2148021"/>
                  <a:pt x="3115754" y="2086147"/>
                  <a:pt x="3115754" y="1998562"/>
                </a:cubicBezTo>
                <a:lnTo>
                  <a:pt x="3115754" y="1615376"/>
                </a:lnTo>
                <a:lnTo>
                  <a:pt x="2968452" y="1615376"/>
                </a:lnTo>
                <a:lnTo>
                  <a:pt x="2968452" y="2018965"/>
                </a:lnTo>
                <a:cubicBezTo>
                  <a:pt x="2968452" y="2076692"/>
                  <a:pt x="2966295" y="2117997"/>
                  <a:pt x="2961982" y="2142879"/>
                </a:cubicBezTo>
                <a:cubicBezTo>
                  <a:pt x="2957669" y="2167761"/>
                  <a:pt x="2944897" y="2188745"/>
                  <a:pt x="2923664" y="2205831"/>
                </a:cubicBezTo>
                <a:cubicBezTo>
                  <a:pt x="2902431" y="2222916"/>
                  <a:pt x="2870913" y="2231459"/>
                  <a:pt x="2829111" y="2231459"/>
                </a:cubicBezTo>
                <a:cubicBezTo>
                  <a:pt x="2787973" y="2231459"/>
                  <a:pt x="2755543" y="2222419"/>
                  <a:pt x="2731822" y="2204338"/>
                </a:cubicBezTo>
                <a:cubicBezTo>
                  <a:pt x="2708101" y="2186257"/>
                  <a:pt x="2693089" y="2162287"/>
                  <a:pt x="2686785" y="2132428"/>
                </a:cubicBezTo>
                <a:cubicBezTo>
                  <a:pt x="2683136" y="2113850"/>
                  <a:pt x="2681311" y="2073209"/>
                  <a:pt x="2681311" y="2010505"/>
                </a:cubicBezTo>
                <a:lnTo>
                  <a:pt x="2681311" y="1615376"/>
                </a:lnTo>
                <a:close/>
                <a:moveTo>
                  <a:pt x="1801082" y="1615376"/>
                </a:moveTo>
                <a:lnTo>
                  <a:pt x="1801082" y="2344922"/>
                </a:lnTo>
                <a:lnTo>
                  <a:pt x="2078270" y="2344922"/>
                </a:lnTo>
                <a:cubicBezTo>
                  <a:pt x="2132678" y="2344922"/>
                  <a:pt x="2176139" y="2339780"/>
                  <a:pt x="2208652" y="2329495"/>
                </a:cubicBezTo>
                <a:cubicBezTo>
                  <a:pt x="2252113" y="2315561"/>
                  <a:pt x="2286616" y="2296153"/>
                  <a:pt x="2312162" y="2271271"/>
                </a:cubicBezTo>
                <a:cubicBezTo>
                  <a:pt x="2346001" y="2238427"/>
                  <a:pt x="2372045" y="2195463"/>
                  <a:pt x="2390292" y="2142381"/>
                </a:cubicBezTo>
                <a:cubicBezTo>
                  <a:pt x="2405221" y="2098920"/>
                  <a:pt x="2412686" y="2047165"/>
                  <a:pt x="2412686" y="1987116"/>
                </a:cubicBezTo>
                <a:cubicBezTo>
                  <a:pt x="2412686" y="1918773"/>
                  <a:pt x="2404723" y="1861295"/>
                  <a:pt x="2388799" y="1814683"/>
                </a:cubicBezTo>
                <a:cubicBezTo>
                  <a:pt x="2372875" y="1768070"/>
                  <a:pt x="2349651" y="1728673"/>
                  <a:pt x="2319129" y="1696492"/>
                </a:cubicBezTo>
                <a:cubicBezTo>
                  <a:pt x="2288607" y="1664311"/>
                  <a:pt x="2251947" y="1641917"/>
                  <a:pt x="2209150" y="1629310"/>
                </a:cubicBezTo>
                <a:cubicBezTo>
                  <a:pt x="2177301" y="1620021"/>
                  <a:pt x="2131019" y="1615376"/>
                  <a:pt x="2070307" y="1615376"/>
                </a:cubicBezTo>
                <a:close/>
                <a:moveTo>
                  <a:pt x="1069647" y="1615376"/>
                </a:moveTo>
                <a:lnTo>
                  <a:pt x="1069647" y="2344922"/>
                </a:lnTo>
                <a:lnTo>
                  <a:pt x="1206499" y="2344922"/>
                </a:lnTo>
                <a:lnTo>
                  <a:pt x="1206499" y="1869175"/>
                </a:lnTo>
                <a:lnTo>
                  <a:pt x="1500607" y="2344922"/>
                </a:lnTo>
                <a:lnTo>
                  <a:pt x="1648407" y="2344922"/>
                </a:lnTo>
                <a:lnTo>
                  <a:pt x="1648407" y="1615376"/>
                </a:lnTo>
                <a:lnTo>
                  <a:pt x="1511556" y="1615376"/>
                </a:lnTo>
                <a:lnTo>
                  <a:pt x="1511556" y="2102570"/>
                </a:lnTo>
                <a:lnTo>
                  <a:pt x="1212969" y="1615376"/>
                </a:lnTo>
                <a:close/>
                <a:moveTo>
                  <a:pt x="333734" y="1615376"/>
                </a:moveTo>
                <a:lnTo>
                  <a:pt x="333734" y="2004534"/>
                </a:lnTo>
                <a:cubicBezTo>
                  <a:pt x="333734" y="2086147"/>
                  <a:pt x="338545" y="2147855"/>
                  <a:pt x="348166" y="2189657"/>
                </a:cubicBezTo>
                <a:cubicBezTo>
                  <a:pt x="354801" y="2217857"/>
                  <a:pt x="368569" y="2244813"/>
                  <a:pt x="389470" y="2270524"/>
                </a:cubicBezTo>
                <a:cubicBezTo>
                  <a:pt x="410371" y="2296236"/>
                  <a:pt x="438820" y="2317137"/>
                  <a:pt x="474816" y="2333228"/>
                </a:cubicBezTo>
                <a:cubicBezTo>
                  <a:pt x="510812" y="2349318"/>
                  <a:pt x="563645" y="2357363"/>
                  <a:pt x="633316" y="2357363"/>
                </a:cubicBezTo>
                <a:cubicBezTo>
                  <a:pt x="691042" y="2357363"/>
                  <a:pt x="737821" y="2349982"/>
                  <a:pt x="773651" y="2335218"/>
                </a:cubicBezTo>
                <a:cubicBezTo>
                  <a:pt x="809482" y="2320455"/>
                  <a:pt x="838096" y="2300632"/>
                  <a:pt x="859495" y="2275750"/>
                </a:cubicBezTo>
                <a:cubicBezTo>
                  <a:pt x="880894" y="2250867"/>
                  <a:pt x="895574" y="2220345"/>
                  <a:pt x="903536" y="2184183"/>
                </a:cubicBezTo>
                <a:cubicBezTo>
                  <a:pt x="911499" y="2148021"/>
                  <a:pt x="915480" y="2086147"/>
                  <a:pt x="915480" y="1998562"/>
                </a:cubicBezTo>
                <a:lnTo>
                  <a:pt x="915480" y="1615376"/>
                </a:lnTo>
                <a:lnTo>
                  <a:pt x="768177" y="1615376"/>
                </a:lnTo>
                <a:lnTo>
                  <a:pt x="768177" y="2018965"/>
                </a:lnTo>
                <a:cubicBezTo>
                  <a:pt x="768177" y="2076692"/>
                  <a:pt x="766021" y="2117997"/>
                  <a:pt x="761708" y="2142879"/>
                </a:cubicBezTo>
                <a:cubicBezTo>
                  <a:pt x="757395" y="2167761"/>
                  <a:pt x="744623" y="2188745"/>
                  <a:pt x="723389" y="2205831"/>
                </a:cubicBezTo>
                <a:cubicBezTo>
                  <a:pt x="702156" y="2222916"/>
                  <a:pt x="670640" y="2231459"/>
                  <a:pt x="628837" y="2231459"/>
                </a:cubicBezTo>
                <a:cubicBezTo>
                  <a:pt x="587698" y="2231459"/>
                  <a:pt x="555268" y="2222419"/>
                  <a:pt x="531547" y="2204338"/>
                </a:cubicBezTo>
                <a:cubicBezTo>
                  <a:pt x="507826" y="2186257"/>
                  <a:pt x="492814" y="2162287"/>
                  <a:pt x="486511" y="2132428"/>
                </a:cubicBezTo>
                <a:cubicBezTo>
                  <a:pt x="482861" y="2113850"/>
                  <a:pt x="481037" y="2073209"/>
                  <a:pt x="481037" y="2010505"/>
                </a:cubicBezTo>
                <a:lnTo>
                  <a:pt x="481037" y="1615376"/>
                </a:lnTo>
                <a:close/>
                <a:moveTo>
                  <a:pt x="0" y="0"/>
                </a:moveTo>
                <a:lnTo>
                  <a:pt x="12327875" y="0"/>
                </a:lnTo>
                <a:lnTo>
                  <a:pt x="12327875" y="7261412"/>
                </a:lnTo>
                <a:lnTo>
                  <a:pt x="0" y="7261412"/>
                </a:lnTo>
                <a:close/>
              </a:path>
            </a:pathLst>
          </a:custGeom>
          <a:solidFill>
            <a:schemeClr val="tx1"/>
          </a:solidFill>
          <a:ln w="0">
            <a:noFill/>
          </a:ln>
          <a:effectLst>
            <a:outerShdw blurRad="38100" dist="25400" dir="5400000" algn="ctr" rotWithShape="0">
              <a:srgbClr val="6E747A">
                <a:alpha val="43000"/>
              </a:srgb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200000"/>
              </a:lnSpc>
            </a:pPr>
            <a:endParaRPr lang="en-US" sz="8000" b="1" dirty="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4098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7DC094-6BA1-B3A0-47E5-21BAFA5B11C5}"/>
              </a:ext>
            </a:extLst>
          </p:cNvPr>
          <p:cNvPicPr>
            <a:picLocks noChangeAspect="1"/>
          </p:cNvPicPr>
          <p:nvPr/>
        </p:nvPicPr>
        <p:blipFill>
          <a:blip r:embed="rId2"/>
          <a:srcRect/>
          <a:stretch/>
        </p:blipFill>
        <p:spPr>
          <a:xfrm>
            <a:off x="0" y="0"/>
            <a:ext cx="12327874" cy="6934429"/>
          </a:xfrm>
          <a:prstGeom prst="rect">
            <a:avLst/>
          </a:prstGeom>
          <a:effectLst>
            <a:outerShdw blurRad="50800" dist="50800" dir="5400000" algn="ctr" rotWithShape="0">
              <a:srgbClr val="000000">
                <a:alpha val="59176"/>
              </a:srgbClr>
            </a:outerShdw>
          </a:effectLst>
        </p:spPr>
      </p:pic>
      <p:sp>
        <p:nvSpPr>
          <p:cNvPr id="27" name="TextBox 26">
            <a:extLst>
              <a:ext uri="{FF2B5EF4-FFF2-40B4-BE49-F238E27FC236}">
                <a16:creationId xmlns:a16="http://schemas.microsoft.com/office/drawing/2014/main" id="{E51D69F3-28CE-DF1B-CFEF-BA82FCF457D9}"/>
              </a:ext>
            </a:extLst>
          </p:cNvPr>
          <p:cNvSpPr txBox="1"/>
          <p:nvPr/>
        </p:nvSpPr>
        <p:spPr>
          <a:xfrm>
            <a:off x="0" y="0"/>
            <a:ext cx="12417522" cy="7261412"/>
          </a:xfrm>
          <a:custGeom>
            <a:avLst/>
            <a:gdLst/>
            <a:ahLst/>
            <a:cxnLst/>
            <a:rect l="l" t="t" r="r" b="b"/>
            <a:pathLst>
              <a:path w="12327875" h="7261412">
                <a:moveTo>
                  <a:pt x="1977010" y="4059748"/>
                </a:moveTo>
                <a:lnTo>
                  <a:pt x="1977010" y="4783322"/>
                </a:lnTo>
                <a:lnTo>
                  <a:pt x="2490579" y="4783322"/>
                </a:lnTo>
                <a:lnTo>
                  <a:pt x="2490579" y="4660404"/>
                </a:lnTo>
                <a:lnTo>
                  <a:pt x="2124313" y="4660404"/>
                </a:lnTo>
                <a:lnTo>
                  <a:pt x="2124313" y="4059748"/>
                </a:lnTo>
                <a:close/>
                <a:moveTo>
                  <a:pt x="5468703" y="4053776"/>
                </a:moveTo>
                <a:lnTo>
                  <a:pt x="5468703" y="4783322"/>
                </a:lnTo>
                <a:lnTo>
                  <a:pt x="6023577" y="4783322"/>
                </a:lnTo>
                <a:lnTo>
                  <a:pt x="6023577" y="4660404"/>
                </a:lnTo>
                <a:lnTo>
                  <a:pt x="5616006" y="4660404"/>
                </a:lnTo>
                <a:lnTo>
                  <a:pt x="5616006" y="4461844"/>
                </a:lnTo>
                <a:lnTo>
                  <a:pt x="5982272" y="4461844"/>
                </a:lnTo>
                <a:lnTo>
                  <a:pt x="5982272" y="4338926"/>
                </a:lnTo>
                <a:lnTo>
                  <a:pt x="5616006" y="4338926"/>
                </a:lnTo>
                <a:lnTo>
                  <a:pt x="5616006" y="4177192"/>
                </a:lnTo>
                <a:lnTo>
                  <a:pt x="6009642" y="4177192"/>
                </a:lnTo>
                <a:lnTo>
                  <a:pt x="6009642" y="4053776"/>
                </a:lnTo>
                <a:close/>
                <a:moveTo>
                  <a:pt x="4003347" y="4053776"/>
                </a:moveTo>
                <a:lnTo>
                  <a:pt x="4003347" y="4783322"/>
                </a:lnTo>
                <a:lnTo>
                  <a:pt x="4140199" y="4783322"/>
                </a:lnTo>
                <a:lnTo>
                  <a:pt x="4140199" y="4307574"/>
                </a:lnTo>
                <a:lnTo>
                  <a:pt x="4434306" y="4783322"/>
                </a:lnTo>
                <a:lnTo>
                  <a:pt x="4582107" y="4783322"/>
                </a:lnTo>
                <a:lnTo>
                  <a:pt x="4582107" y="4053776"/>
                </a:lnTo>
                <a:lnTo>
                  <a:pt x="4445255" y="4053776"/>
                </a:lnTo>
                <a:lnTo>
                  <a:pt x="4445255" y="4540969"/>
                </a:lnTo>
                <a:lnTo>
                  <a:pt x="4146668" y="4053776"/>
                </a:lnTo>
                <a:close/>
                <a:moveTo>
                  <a:pt x="3325579" y="4053776"/>
                </a:moveTo>
                <a:lnTo>
                  <a:pt x="3325579" y="4783322"/>
                </a:lnTo>
                <a:lnTo>
                  <a:pt x="3880452" y="4783322"/>
                </a:lnTo>
                <a:lnTo>
                  <a:pt x="3880452" y="4660404"/>
                </a:lnTo>
                <a:lnTo>
                  <a:pt x="3472881" y="4660404"/>
                </a:lnTo>
                <a:lnTo>
                  <a:pt x="3472881" y="4461844"/>
                </a:lnTo>
                <a:lnTo>
                  <a:pt x="3839147" y="4461844"/>
                </a:lnTo>
                <a:lnTo>
                  <a:pt x="3839147" y="4338926"/>
                </a:lnTo>
                <a:lnTo>
                  <a:pt x="3472881" y="4338926"/>
                </a:lnTo>
                <a:lnTo>
                  <a:pt x="3472881" y="4177192"/>
                </a:lnTo>
                <a:lnTo>
                  <a:pt x="3866518" y="4177192"/>
                </a:lnTo>
                <a:lnTo>
                  <a:pt x="3866518" y="4053776"/>
                </a:lnTo>
                <a:close/>
                <a:moveTo>
                  <a:pt x="2591159" y="4053776"/>
                </a:moveTo>
                <a:lnTo>
                  <a:pt x="2591159" y="4442933"/>
                </a:lnTo>
                <a:cubicBezTo>
                  <a:pt x="2591159" y="4524547"/>
                  <a:pt x="2595969" y="4586255"/>
                  <a:pt x="2605590" y="4628057"/>
                </a:cubicBezTo>
                <a:cubicBezTo>
                  <a:pt x="2612225" y="4656257"/>
                  <a:pt x="2625993" y="4683213"/>
                  <a:pt x="2646895" y="4708924"/>
                </a:cubicBezTo>
                <a:cubicBezTo>
                  <a:pt x="2667795" y="4734636"/>
                  <a:pt x="2696244" y="4755537"/>
                  <a:pt x="2732241" y="4771627"/>
                </a:cubicBezTo>
                <a:cubicBezTo>
                  <a:pt x="2768237" y="4787718"/>
                  <a:pt x="2821070" y="4795763"/>
                  <a:pt x="2890740" y="4795763"/>
                </a:cubicBezTo>
                <a:cubicBezTo>
                  <a:pt x="2948467" y="4795763"/>
                  <a:pt x="2995245" y="4788382"/>
                  <a:pt x="3031076" y="4773618"/>
                </a:cubicBezTo>
                <a:cubicBezTo>
                  <a:pt x="3066906" y="4758855"/>
                  <a:pt x="3095521" y="4739032"/>
                  <a:pt x="3116919" y="4714150"/>
                </a:cubicBezTo>
                <a:cubicBezTo>
                  <a:pt x="3138318" y="4689267"/>
                  <a:pt x="3152999" y="4658745"/>
                  <a:pt x="3160961" y="4622583"/>
                </a:cubicBezTo>
                <a:cubicBezTo>
                  <a:pt x="3168923" y="4586421"/>
                  <a:pt x="3172904" y="4524547"/>
                  <a:pt x="3172904" y="4436962"/>
                </a:cubicBezTo>
                <a:lnTo>
                  <a:pt x="3172904" y="4053776"/>
                </a:lnTo>
                <a:lnTo>
                  <a:pt x="3025602" y="4053776"/>
                </a:lnTo>
                <a:lnTo>
                  <a:pt x="3025602" y="4457365"/>
                </a:lnTo>
                <a:cubicBezTo>
                  <a:pt x="3025602" y="4515092"/>
                  <a:pt x="3023445" y="4556396"/>
                  <a:pt x="3019132" y="4581279"/>
                </a:cubicBezTo>
                <a:cubicBezTo>
                  <a:pt x="3014819" y="4606161"/>
                  <a:pt x="3002047" y="4627145"/>
                  <a:pt x="2980814" y="4644230"/>
                </a:cubicBezTo>
                <a:cubicBezTo>
                  <a:pt x="2959581" y="4661316"/>
                  <a:pt x="2928063" y="4669859"/>
                  <a:pt x="2886261" y="4669859"/>
                </a:cubicBezTo>
                <a:cubicBezTo>
                  <a:pt x="2845123" y="4669859"/>
                  <a:pt x="2812693" y="4660819"/>
                  <a:pt x="2788972" y="4642738"/>
                </a:cubicBezTo>
                <a:cubicBezTo>
                  <a:pt x="2765251" y="4624657"/>
                  <a:pt x="2750239" y="4600687"/>
                  <a:pt x="2743935" y="4570828"/>
                </a:cubicBezTo>
                <a:cubicBezTo>
                  <a:pt x="2740286" y="4552249"/>
                  <a:pt x="2738461" y="4511608"/>
                  <a:pt x="2738461" y="4448905"/>
                </a:cubicBezTo>
                <a:lnTo>
                  <a:pt x="2738461" y="4053776"/>
                </a:lnTo>
                <a:close/>
                <a:moveTo>
                  <a:pt x="1354900" y="4053776"/>
                </a:moveTo>
                <a:lnTo>
                  <a:pt x="1354900" y="4783322"/>
                </a:lnTo>
                <a:lnTo>
                  <a:pt x="1502202" y="4783322"/>
                </a:lnTo>
                <a:lnTo>
                  <a:pt x="1502202" y="4473290"/>
                </a:lnTo>
                <a:lnTo>
                  <a:pt x="1806760" y="4473290"/>
                </a:lnTo>
                <a:lnTo>
                  <a:pt x="1806760" y="4349874"/>
                </a:lnTo>
                <a:lnTo>
                  <a:pt x="1502202" y="4349874"/>
                </a:lnTo>
                <a:lnTo>
                  <a:pt x="1502202" y="4177192"/>
                </a:lnTo>
                <a:lnTo>
                  <a:pt x="1855032" y="4177192"/>
                </a:lnTo>
                <a:lnTo>
                  <a:pt x="1855032" y="4053776"/>
                </a:lnTo>
                <a:close/>
                <a:moveTo>
                  <a:pt x="621973" y="4053776"/>
                </a:moveTo>
                <a:lnTo>
                  <a:pt x="621973" y="4783322"/>
                </a:lnTo>
                <a:lnTo>
                  <a:pt x="758825" y="4783322"/>
                </a:lnTo>
                <a:lnTo>
                  <a:pt x="758825" y="4307574"/>
                </a:lnTo>
                <a:lnTo>
                  <a:pt x="1052932" y="4783322"/>
                </a:lnTo>
                <a:lnTo>
                  <a:pt x="1200732" y="4783322"/>
                </a:lnTo>
                <a:lnTo>
                  <a:pt x="1200732" y="4053776"/>
                </a:lnTo>
                <a:lnTo>
                  <a:pt x="1063880" y="4053776"/>
                </a:lnTo>
                <a:lnTo>
                  <a:pt x="1063880" y="4540969"/>
                </a:lnTo>
                <a:lnTo>
                  <a:pt x="765294" y="4053776"/>
                </a:lnTo>
                <a:close/>
                <a:moveTo>
                  <a:pt x="330250" y="4053776"/>
                </a:moveTo>
                <a:lnTo>
                  <a:pt x="330250" y="4783322"/>
                </a:lnTo>
                <a:lnTo>
                  <a:pt x="477553" y="4783322"/>
                </a:lnTo>
                <a:lnTo>
                  <a:pt x="477553" y="4053776"/>
                </a:lnTo>
                <a:close/>
                <a:moveTo>
                  <a:pt x="5050785" y="4041335"/>
                </a:moveTo>
                <a:cubicBezTo>
                  <a:pt x="4948602" y="4041335"/>
                  <a:pt x="4866159" y="4074926"/>
                  <a:pt x="4803456" y="4142108"/>
                </a:cubicBezTo>
                <a:cubicBezTo>
                  <a:pt x="4740753" y="4209290"/>
                  <a:pt x="4709401" y="4303593"/>
                  <a:pt x="4709401" y="4425018"/>
                </a:cubicBezTo>
                <a:cubicBezTo>
                  <a:pt x="4709401" y="4539808"/>
                  <a:pt x="4740587" y="4630296"/>
                  <a:pt x="4802959" y="4696483"/>
                </a:cubicBezTo>
                <a:cubicBezTo>
                  <a:pt x="4865329" y="4762670"/>
                  <a:pt x="4944953" y="4795763"/>
                  <a:pt x="5041827" y="4795763"/>
                </a:cubicBezTo>
                <a:cubicBezTo>
                  <a:pt x="5120123" y="4795763"/>
                  <a:pt x="5184733" y="4776438"/>
                  <a:pt x="5235659" y="4737788"/>
                </a:cubicBezTo>
                <a:cubicBezTo>
                  <a:pt x="5286585" y="4699137"/>
                  <a:pt x="5322996" y="4640001"/>
                  <a:pt x="5344892" y="4560377"/>
                </a:cubicBezTo>
                <a:lnTo>
                  <a:pt x="5202069" y="4515092"/>
                </a:lnTo>
                <a:cubicBezTo>
                  <a:pt x="5189793" y="4568506"/>
                  <a:pt x="5169555" y="4607654"/>
                  <a:pt x="5141355" y="4632536"/>
                </a:cubicBezTo>
                <a:cubicBezTo>
                  <a:pt x="5113156" y="4657418"/>
                  <a:pt x="5079482" y="4669859"/>
                  <a:pt x="5040335" y="4669859"/>
                </a:cubicBezTo>
                <a:cubicBezTo>
                  <a:pt x="4987253" y="4669859"/>
                  <a:pt x="4944123" y="4650285"/>
                  <a:pt x="4910947" y="4611137"/>
                </a:cubicBezTo>
                <a:cubicBezTo>
                  <a:pt x="4877771" y="4571989"/>
                  <a:pt x="4861183" y="4506300"/>
                  <a:pt x="4861183" y="4414070"/>
                </a:cubicBezTo>
                <a:cubicBezTo>
                  <a:pt x="4861183" y="4327148"/>
                  <a:pt x="4878019" y="4264279"/>
                  <a:pt x="4911693" y="4225463"/>
                </a:cubicBezTo>
                <a:cubicBezTo>
                  <a:pt x="4945367" y="4186647"/>
                  <a:pt x="4989243" y="4167239"/>
                  <a:pt x="5043321" y="4167239"/>
                </a:cubicBezTo>
                <a:cubicBezTo>
                  <a:pt x="5082468" y="4167239"/>
                  <a:pt x="5115727" y="4178187"/>
                  <a:pt x="5143097" y="4200083"/>
                </a:cubicBezTo>
                <a:cubicBezTo>
                  <a:pt x="5170468" y="4221980"/>
                  <a:pt x="5188465" y="4251838"/>
                  <a:pt x="5197092" y="4289659"/>
                </a:cubicBezTo>
                <a:lnTo>
                  <a:pt x="5342901" y="4254824"/>
                </a:lnTo>
                <a:cubicBezTo>
                  <a:pt x="5326313" y="4196434"/>
                  <a:pt x="5301431" y="4151646"/>
                  <a:pt x="5268255" y="4120460"/>
                </a:cubicBezTo>
                <a:cubicBezTo>
                  <a:pt x="5212519" y="4067710"/>
                  <a:pt x="5140029" y="4041335"/>
                  <a:pt x="5050785" y="4041335"/>
                </a:cubicBezTo>
                <a:close/>
                <a:moveTo>
                  <a:pt x="1948384" y="1738792"/>
                </a:moveTo>
                <a:lnTo>
                  <a:pt x="2014571" y="1738792"/>
                </a:lnTo>
                <a:cubicBezTo>
                  <a:pt x="2074620" y="1738792"/>
                  <a:pt x="2114930" y="1741114"/>
                  <a:pt x="2135498" y="1745759"/>
                </a:cubicBezTo>
                <a:cubicBezTo>
                  <a:pt x="2163034" y="1751731"/>
                  <a:pt x="2185760" y="1763176"/>
                  <a:pt x="2203675" y="1780096"/>
                </a:cubicBezTo>
                <a:cubicBezTo>
                  <a:pt x="2221591" y="1797016"/>
                  <a:pt x="2235525" y="1820571"/>
                  <a:pt x="2245477" y="1850762"/>
                </a:cubicBezTo>
                <a:cubicBezTo>
                  <a:pt x="2255430" y="1880952"/>
                  <a:pt x="2260407" y="1924247"/>
                  <a:pt x="2260407" y="1980647"/>
                </a:cubicBezTo>
                <a:cubicBezTo>
                  <a:pt x="2260407" y="2037046"/>
                  <a:pt x="2255430" y="2081586"/>
                  <a:pt x="2245477" y="2114264"/>
                </a:cubicBezTo>
                <a:cubicBezTo>
                  <a:pt x="2235525" y="2146943"/>
                  <a:pt x="2222669" y="2170415"/>
                  <a:pt x="2206911" y="2184681"/>
                </a:cubicBezTo>
                <a:cubicBezTo>
                  <a:pt x="2191151" y="2198947"/>
                  <a:pt x="2171329" y="2209066"/>
                  <a:pt x="2147442" y="2215037"/>
                </a:cubicBezTo>
                <a:cubicBezTo>
                  <a:pt x="2129195" y="2219682"/>
                  <a:pt x="2099502" y="2222004"/>
                  <a:pt x="2058363" y="2222004"/>
                </a:cubicBezTo>
                <a:lnTo>
                  <a:pt x="1948384" y="2222004"/>
                </a:lnTo>
                <a:close/>
                <a:moveTo>
                  <a:pt x="3268429" y="1615376"/>
                </a:moveTo>
                <a:lnTo>
                  <a:pt x="3268429" y="2344922"/>
                </a:lnTo>
                <a:lnTo>
                  <a:pt x="3823302" y="2344922"/>
                </a:lnTo>
                <a:lnTo>
                  <a:pt x="3823302" y="2222004"/>
                </a:lnTo>
                <a:lnTo>
                  <a:pt x="3415731" y="2222004"/>
                </a:lnTo>
                <a:lnTo>
                  <a:pt x="3415731" y="2023444"/>
                </a:lnTo>
                <a:lnTo>
                  <a:pt x="3781997" y="2023444"/>
                </a:lnTo>
                <a:lnTo>
                  <a:pt x="3781997" y="1900526"/>
                </a:lnTo>
                <a:lnTo>
                  <a:pt x="3415731" y="1900526"/>
                </a:lnTo>
                <a:lnTo>
                  <a:pt x="3415731" y="1738792"/>
                </a:lnTo>
                <a:lnTo>
                  <a:pt x="3809368" y="1738792"/>
                </a:lnTo>
                <a:lnTo>
                  <a:pt x="3809368" y="1615376"/>
                </a:lnTo>
                <a:close/>
                <a:moveTo>
                  <a:pt x="2534009" y="1615376"/>
                </a:moveTo>
                <a:lnTo>
                  <a:pt x="2534009" y="2004534"/>
                </a:lnTo>
                <a:cubicBezTo>
                  <a:pt x="2534009" y="2086147"/>
                  <a:pt x="2538819" y="2147855"/>
                  <a:pt x="2548440" y="2189657"/>
                </a:cubicBezTo>
                <a:cubicBezTo>
                  <a:pt x="2555075" y="2217857"/>
                  <a:pt x="2568844" y="2244813"/>
                  <a:pt x="2589745" y="2270524"/>
                </a:cubicBezTo>
                <a:cubicBezTo>
                  <a:pt x="2610645" y="2296236"/>
                  <a:pt x="2639094" y="2317137"/>
                  <a:pt x="2675091" y="2333228"/>
                </a:cubicBezTo>
                <a:cubicBezTo>
                  <a:pt x="2711087" y="2349318"/>
                  <a:pt x="2763920" y="2357363"/>
                  <a:pt x="2833590" y="2357363"/>
                </a:cubicBezTo>
                <a:cubicBezTo>
                  <a:pt x="2891317" y="2357363"/>
                  <a:pt x="2938095" y="2349982"/>
                  <a:pt x="2973926" y="2335218"/>
                </a:cubicBezTo>
                <a:cubicBezTo>
                  <a:pt x="3009756" y="2320455"/>
                  <a:pt x="3038371" y="2300632"/>
                  <a:pt x="3059769" y="2275750"/>
                </a:cubicBezTo>
                <a:cubicBezTo>
                  <a:pt x="3081168" y="2250867"/>
                  <a:pt x="3095849" y="2220345"/>
                  <a:pt x="3103811" y="2184183"/>
                </a:cubicBezTo>
                <a:cubicBezTo>
                  <a:pt x="3111773" y="2148021"/>
                  <a:pt x="3115754" y="2086147"/>
                  <a:pt x="3115754" y="1998562"/>
                </a:cubicBezTo>
                <a:lnTo>
                  <a:pt x="3115754" y="1615376"/>
                </a:lnTo>
                <a:lnTo>
                  <a:pt x="2968452" y="1615376"/>
                </a:lnTo>
                <a:lnTo>
                  <a:pt x="2968452" y="2018965"/>
                </a:lnTo>
                <a:cubicBezTo>
                  <a:pt x="2968452" y="2076692"/>
                  <a:pt x="2966295" y="2117997"/>
                  <a:pt x="2961982" y="2142879"/>
                </a:cubicBezTo>
                <a:cubicBezTo>
                  <a:pt x="2957669" y="2167761"/>
                  <a:pt x="2944897" y="2188745"/>
                  <a:pt x="2923664" y="2205831"/>
                </a:cubicBezTo>
                <a:cubicBezTo>
                  <a:pt x="2902431" y="2222916"/>
                  <a:pt x="2870913" y="2231459"/>
                  <a:pt x="2829111" y="2231459"/>
                </a:cubicBezTo>
                <a:cubicBezTo>
                  <a:pt x="2787973" y="2231459"/>
                  <a:pt x="2755543" y="2222419"/>
                  <a:pt x="2731822" y="2204338"/>
                </a:cubicBezTo>
                <a:cubicBezTo>
                  <a:pt x="2708101" y="2186257"/>
                  <a:pt x="2693089" y="2162287"/>
                  <a:pt x="2686785" y="2132428"/>
                </a:cubicBezTo>
                <a:cubicBezTo>
                  <a:pt x="2683136" y="2113850"/>
                  <a:pt x="2681311" y="2073209"/>
                  <a:pt x="2681311" y="2010505"/>
                </a:cubicBezTo>
                <a:lnTo>
                  <a:pt x="2681311" y="1615376"/>
                </a:lnTo>
                <a:close/>
                <a:moveTo>
                  <a:pt x="1801082" y="1615376"/>
                </a:moveTo>
                <a:lnTo>
                  <a:pt x="1801082" y="2344922"/>
                </a:lnTo>
                <a:lnTo>
                  <a:pt x="2078270" y="2344922"/>
                </a:lnTo>
                <a:cubicBezTo>
                  <a:pt x="2132678" y="2344922"/>
                  <a:pt x="2176139" y="2339780"/>
                  <a:pt x="2208652" y="2329495"/>
                </a:cubicBezTo>
                <a:cubicBezTo>
                  <a:pt x="2252113" y="2315561"/>
                  <a:pt x="2286616" y="2296153"/>
                  <a:pt x="2312162" y="2271271"/>
                </a:cubicBezTo>
                <a:cubicBezTo>
                  <a:pt x="2346001" y="2238427"/>
                  <a:pt x="2372045" y="2195463"/>
                  <a:pt x="2390292" y="2142381"/>
                </a:cubicBezTo>
                <a:cubicBezTo>
                  <a:pt x="2405221" y="2098920"/>
                  <a:pt x="2412686" y="2047165"/>
                  <a:pt x="2412686" y="1987116"/>
                </a:cubicBezTo>
                <a:cubicBezTo>
                  <a:pt x="2412686" y="1918773"/>
                  <a:pt x="2404723" y="1861295"/>
                  <a:pt x="2388799" y="1814683"/>
                </a:cubicBezTo>
                <a:cubicBezTo>
                  <a:pt x="2372875" y="1768070"/>
                  <a:pt x="2349651" y="1728673"/>
                  <a:pt x="2319129" y="1696492"/>
                </a:cubicBezTo>
                <a:cubicBezTo>
                  <a:pt x="2288607" y="1664311"/>
                  <a:pt x="2251947" y="1641917"/>
                  <a:pt x="2209150" y="1629310"/>
                </a:cubicBezTo>
                <a:cubicBezTo>
                  <a:pt x="2177301" y="1620021"/>
                  <a:pt x="2131019" y="1615376"/>
                  <a:pt x="2070307" y="1615376"/>
                </a:cubicBezTo>
                <a:close/>
                <a:moveTo>
                  <a:pt x="1069647" y="1615376"/>
                </a:moveTo>
                <a:lnTo>
                  <a:pt x="1069647" y="2344922"/>
                </a:lnTo>
                <a:lnTo>
                  <a:pt x="1206499" y="2344922"/>
                </a:lnTo>
                <a:lnTo>
                  <a:pt x="1206499" y="1869175"/>
                </a:lnTo>
                <a:lnTo>
                  <a:pt x="1500607" y="2344922"/>
                </a:lnTo>
                <a:lnTo>
                  <a:pt x="1648407" y="2344922"/>
                </a:lnTo>
                <a:lnTo>
                  <a:pt x="1648407" y="1615376"/>
                </a:lnTo>
                <a:lnTo>
                  <a:pt x="1511556" y="1615376"/>
                </a:lnTo>
                <a:lnTo>
                  <a:pt x="1511556" y="2102570"/>
                </a:lnTo>
                <a:lnTo>
                  <a:pt x="1212969" y="1615376"/>
                </a:lnTo>
                <a:close/>
                <a:moveTo>
                  <a:pt x="333734" y="1615376"/>
                </a:moveTo>
                <a:lnTo>
                  <a:pt x="333734" y="2004534"/>
                </a:lnTo>
                <a:cubicBezTo>
                  <a:pt x="333734" y="2086147"/>
                  <a:pt x="338545" y="2147855"/>
                  <a:pt x="348166" y="2189657"/>
                </a:cubicBezTo>
                <a:cubicBezTo>
                  <a:pt x="354801" y="2217857"/>
                  <a:pt x="368569" y="2244813"/>
                  <a:pt x="389470" y="2270524"/>
                </a:cubicBezTo>
                <a:cubicBezTo>
                  <a:pt x="410371" y="2296236"/>
                  <a:pt x="438820" y="2317137"/>
                  <a:pt x="474816" y="2333228"/>
                </a:cubicBezTo>
                <a:cubicBezTo>
                  <a:pt x="510812" y="2349318"/>
                  <a:pt x="563645" y="2357363"/>
                  <a:pt x="633316" y="2357363"/>
                </a:cubicBezTo>
                <a:cubicBezTo>
                  <a:pt x="691042" y="2357363"/>
                  <a:pt x="737821" y="2349982"/>
                  <a:pt x="773651" y="2335218"/>
                </a:cubicBezTo>
                <a:cubicBezTo>
                  <a:pt x="809482" y="2320455"/>
                  <a:pt x="838096" y="2300632"/>
                  <a:pt x="859495" y="2275750"/>
                </a:cubicBezTo>
                <a:cubicBezTo>
                  <a:pt x="880894" y="2250867"/>
                  <a:pt x="895574" y="2220345"/>
                  <a:pt x="903536" y="2184183"/>
                </a:cubicBezTo>
                <a:cubicBezTo>
                  <a:pt x="911499" y="2148021"/>
                  <a:pt x="915480" y="2086147"/>
                  <a:pt x="915480" y="1998562"/>
                </a:cubicBezTo>
                <a:lnTo>
                  <a:pt x="915480" y="1615376"/>
                </a:lnTo>
                <a:lnTo>
                  <a:pt x="768177" y="1615376"/>
                </a:lnTo>
                <a:lnTo>
                  <a:pt x="768177" y="2018965"/>
                </a:lnTo>
                <a:cubicBezTo>
                  <a:pt x="768177" y="2076692"/>
                  <a:pt x="766021" y="2117997"/>
                  <a:pt x="761708" y="2142879"/>
                </a:cubicBezTo>
                <a:cubicBezTo>
                  <a:pt x="757395" y="2167761"/>
                  <a:pt x="744623" y="2188745"/>
                  <a:pt x="723389" y="2205831"/>
                </a:cubicBezTo>
                <a:cubicBezTo>
                  <a:pt x="702156" y="2222916"/>
                  <a:pt x="670640" y="2231459"/>
                  <a:pt x="628837" y="2231459"/>
                </a:cubicBezTo>
                <a:cubicBezTo>
                  <a:pt x="587698" y="2231459"/>
                  <a:pt x="555268" y="2222419"/>
                  <a:pt x="531547" y="2204338"/>
                </a:cubicBezTo>
                <a:cubicBezTo>
                  <a:pt x="507826" y="2186257"/>
                  <a:pt x="492814" y="2162287"/>
                  <a:pt x="486511" y="2132428"/>
                </a:cubicBezTo>
                <a:cubicBezTo>
                  <a:pt x="482861" y="2113850"/>
                  <a:pt x="481037" y="2073209"/>
                  <a:pt x="481037" y="2010505"/>
                </a:cubicBezTo>
                <a:lnTo>
                  <a:pt x="481037" y="1615376"/>
                </a:lnTo>
                <a:close/>
                <a:moveTo>
                  <a:pt x="0" y="0"/>
                </a:moveTo>
                <a:lnTo>
                  <a:pt x="12327875" y="0"/>
                </a:lnTo>
                <a:lnTo>
                  <a:pt x="12327875" y="7261412"/>
                </a:lnTo>
                <a:lnTo>
                  <a:pt x="0" y="7261412"/>
                </a:lnTo>
                <a:close/>
              </a:path>
            </a:pathLst>
          </a:custGeom>
          <a:solidFill>
            <a:schemeClr val="tx1"/>
          </a:solidFill>
          <a:ln w="0">
            <a:noFill/>
          </a:ln>
          <a:effectLst>
            <a:outerShdw blurRad="38100" dist="25400" dir="5400000" algn="ctr" rotWithShape="0">
              <a:srgbClr val="6E747A">
                <a:alpha val="43000"/>
              </a:srgb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200000"/>
              </a:lnSpc>
            </a:pPr>
            <a:endParaRPr lang="en-US" sz="8000" b="1" dirty="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B0EC04A1-04D5-FAAD-B1EB-B064C106D340}"/>
              </a:ext>
            </a:extLst>
          </p:cNvPr>
          <p:cNvSpPr txBox="1"/>
          <p:nvPr/>
        </p:nvSpPr>
        <p:spPr>
          <a:xfrm>
            <a:off x="7082118" y="1170957"/>
            <a:ext cx="3702423" cy="3416320"/>
          </a:xfrm>
          <a:prstGeom prst="rect">
            <a:avLst/>
          </a:prstGeom>
          <a:noFill/>
        </p:spPr>
        <p:txBody>
          <a:bodyPr wrap="square" rtlCol="0">
            <a:spAutoFit/>
          </a:bodyPr>
          <a:lstStyle/>
          <a:p>
            <a:r>
              <a:rPr lang="en-US" sz="3600" kern="0" dirty="0">
                <a:solidFill>
                  <a:schemeClr val="accent2">
                    <a:lumMod val="20000"/>
                    <a:lumOff val="80000"/>
                  </a:schemeClr>
                </a:solidFill>
                <a:effectLst/>
                <a:latin typeface="Arial" panose="020B0604020202020204" pitchFamily="34" charset="0"/>
                <a:ea typeface="Times New Roman" panose="02020603050405020304" pitchFamily="18" charset="0"/>
                <a:cs typeface="Arial" panose="020B0604020202020204" pitchFamily="34" charset="0"/>
              </a:rPr>
              <a:t>Ethical Considerations and Risks of Professional Social Media Accounts</a:t>
            </a:r>
            <a:r>
              <a:rPr lang="en-US" sz="3600" dirty="0">
                <a:solidFill>
                  <a:schemeClr val="accent2">
                    <a:lumMod val="20000"/>
                    <a:lumOff val="80000"/>
                  </a:schemeClr>
                </a:solidFill>
                <a:effectLst/>
                <a:latin typeface="Arial" panose="020B0604020202020204" pitchFamily="34" charset="0"/>
                <a:cs typeface="Arial" panose="020B0604020202020204" pitchFamily="34" charset="0"/>
              </a:rPr>
              <a:t> </a:t>
            </a:r>
            <a:endParaRPr lang="en-US" sz="3600" dirty="0">
              <a:solidFill>
                <a:schemeClr val="accent2">
                  <a:lumMod val="20000"/>
                  <a:lumOff val="8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61530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CB95D-F781-50EF-4A1C-7F4ACC8A847B}"/>
              </a:ext>
            </a:extLst>
          </p:cNvPr>
          <p:cNvSpPr>
            <a:spLocks noGrp="1"/>
          </p:cNvSpPr>
          <p:nvPr>
            <p:ph type="title" idx="4294967295"/>
          </p:nvPr>
        </p:nvSpPr>
        <p:spPr>
          <a:xfrm>
            <a:off x="319489" y="402604"/>
            <a:ext cx="11766015" cy="1325563"/>
          </a:xfrm>
        </p:spPr>
        <p:txBody>
          <a:bodyPr/>
          <a:lstStyle/>
          <a:p>
            <a:pPr algn="ctr"/>
            <a:r>
              <a:rPr lang="en-US" dirty="0">
                <a:latin typeface="Arial" panose="020B0604020202020204" pitchFamily="34" charset="0"/>
                <a:cs typeface="Arial" panose="020B0604020202020204" pitchFamily="34" charset="0"/>
              </a:rPr>
              <a:t>Quinn Austin-Small, PhD</a:t>
            </a:r>
          </a:p>
        </p:txBody>
      </p:sp>
      <p:sp>
        <p:nvSpPr>
          <p:cNvPr id="4" name="TextBox 3">
            <a:extLst>
              <a:ext uri="{FF2B5EF4-FFF2-40B4-BE49-F238E27FC236}">
                <a16:creationId xmlns:a16="http://schemas.microsoft.com/office/drawing/2014/main" id="{AF86765E-14E8-7FAD-F267-61867AB3A8EB}"/>
              </a:ext>
            </a:extLst>
          </p:cNvPr>
          <p:cNvSpPr txBox="1"/>
          <p:nvPr/>
        </p:nvSpPr>
        <p:spPr>
          <a:xfrm>
            <a:off x="2785876" y="1598480"/>
            <a:ext cx="6833239" cy="1493229"/>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New York State Psychologist License #: 021191</a:t>
            </a:r>
          </a:p>
          <a:p>
            <a:pPr algn="ctr"/>
            <a:r>
              <a:rPr lang="en-US" sz="1600" dirty="0">
                <a:latin typeface="Arial" panose="020B0604020202020204" pitchFamily="34" charset="0"/>
                <a:cs typeface="Arial" panose="020B0604020202020204" pitchFamily="34" charset="0"/>
              </a:rPr>
              <a:t>Connecticut State Psychologist License #: 4391</a:t>
            </a:r>
          </a:p>
          <a:p>
            <a:pPr algn="ctr"/>
            <a:r>
              <a:rPr lang="en-US" sz="1600" dirty="0">
                <a:latin typeface="Arial" panose="020B0604020202020204" pitchFamily="34" charset="0"/>
                <a:cs typeface="Arial" panose="020B0604020202020204" pitchFamily="34" charset="0"/>
              </a:rPr>
              <a:t>UK HCPC Registration, Clinical &amp; Forensic Designations, PYL040403</a:t>
            </a:r>
          </a:p>
          <a:p>
            <a:pPr algn="ctr"/>
            <a:r>
              <a:rPr lang="en-US" sz="1600" dirty="0">
                <a:latin typeface="Arial" panose="020B0604020202020204" pitchFamily="34" charset="0"/>
                <a:cs typeface="Arial" panose="020B0604020202020204" pitchFamily="34" charset="0"/>
              </a:rPr>
              <a:t>Diplomate, American Academy of Experts in Traumatic Stress</a:t>
            </a:r>
          </a:p>
          <a:p>
            <a:pPr algn="ctr">
              <a:lnSpc>
                <a:spcPct val="200000"/>
              </a:lnSpc>
            </a:pPr>
            <a:r>
              <a:rPr lang="en-US" sz="1600" dirty="0">
                <a:latin typeface="Arial" panose="020B0604020202020204" pitchFamily="34" charset="0"/>
                <a:cs typeface="Arial" panose="020B0604020202020204" pitchFamily="34" charset="0"/>
              </a:rPr>
              <a:t>Owner, Austin-Small Consulting &amp; ASCPD</a:t>
            </a:r>
          </a:p>
        </p:txBody>
      </p:sp>
      <p:pic>
        <p:nvPicPr>
          <p:cNvPr id="8" name="Picture 7">
            <a:extLst>
              <a:ext uri="{FF2B5EF4-FFF2-40B4-BE49-F238E27FC236}">
                <a16:creationId xmlns:a16="http://schemas.microsoft.com/office/drawing/2014/main" id="{49DD715E-AB6B-5DC9-59FB-BDD997EA7AF1}"/>
              </a:ext>
            </a:extLst>
          </p:cNvPr>
          <p:cNvPicPr>
            <a:picLocks noChangeAspect="1"/>
          </p:cNvPicPr>
          <p:nvPr/>
        </p:nvPicPr>
        <p:blipFill>
          <a:blip r:embed="rId2"/>
          <a:stretch>
            <a:fillRect/>
          </a:stretch>
        </p:blipFill>
        <p:spPr>
          <a:xfrm>
            <a:off x="805227" y="3766291"/>
            <a:ext cx="3879083" cy="2338740"/>
          </a:xfrm>
          <a:prstGeom prst="rect">
            <a:avLst/>
          </a:prstGeom>
          <a:effectLst>
            <a:outerShdw blurRad="50800" dist="50800" dir="5400000" algn="ctr" rotWithShape="0">
              <a:srgbClr val="000000">
                <a:alpha val="0"/>
              </a:srgbClr>
            </a:outerShdw>
          </a:effectLst>
        </p:spPr>
      </p:pic>
      <p:pic>
        <p:nvPicPr>
          <p:cNvPr id="10" name="Picture 9">
            <a:extLst>
              <a:ext uri="{FF2B5EF4-FFF2-40B4-BE49-F238E27FC236}">
                <a16:creationId xmlns:a16="http://schemas.microsoft.com/office/drawing/2014/main" id="{EE966D1B-471F-A9A3-70BB-738F87AB706A}"/>
              </a:ext>
            </a:extLst>
          </p:cNvPr>
          <p:cNvPicPr>
            <a:picLocks noChangeAspect="1"/>
          </p:cNvPicPr>
          <p:nvPr/>
        </p:nvPicPr>
        <p:blipFill>
          <a:blip r:embed="rId3"/>
          <a:stretch>
            <a:fillRect/>
          </a:stretch>
        </p:blipFill>
        <p:spPr>
          <a:xfrm>
            <a:off x="6900411" y="3177093"/>
            <a:ext cx="4689513" cy="3517135"/>
          </a:xfrm>
          <a:prstGeom prst="rect">
            <a:avLst/>
          </a:prstGeom>
        </p:spPr>
      </p:pic>
      <p:pic>
        <p:nvPicPr>
          <p:cNvPr id="12" name="Picture 11">
            <a:extLst>
              <a:ext uri="{FF2B5EF4-FFF2-40B4-BE49-F238E27FC236}">
                <a16:creationId xmlns:a16="http://schemas.microsoft.com/office/drawing/2014/main" id="{D6D13B2A-D7C2-99F1-E7E5-ADC5F48ADFD6}"/>
              </a:ext>
            </a:extLst>
          </p:cNvPr>
          <p:cNvPicPr>
            <a:picLocks noChangeAspect="1"/>
          </p:cNvPicPr>
          <p:nvPr/>
        </p:nvPicPr>
        <p:blipFill>
          <a:blip r:embed="rId4"/>
          <a:stretch>
            <a:fillRect/>
          </a:stretch>
        </p:blipFill>
        <p:spPr>
          <a:xfrm>
            <a:off x="4773745" y="5182162"/>
            <a:ext cx="2857500" cy="1524000"/>
          </a:xfrm>
          <a:prstGeom prst="rect">
            <a:avLst/>
          </a:prstGeom>
        </p:spPr>
      </p:pic>
      <p:sp>
        <p:nvSpPr>
          <p:cNvPr id="3" name="TextBox 2">
            <a:extLst>
              <a:ext uri="{FF2B5EF4-FFF2-40B4-BE49-F238E27FC236}">
                <a16:creationId xmlns:a16="http://schemas.microsoft.com/office/drawing/2014/main" id="{BAA41ACA-9F27-0890-B8DA-E18BD1E72B2E}"/>
              </a:ext>
            </a:extLst>
          </p:cNvPr>
          <p:cNvSpPr txBox="1"/>
          <p:nvPr/>
        </p:nvSpPr>
        <p:spPr>
          <a:xfrm>
            <a:off x="1436915" y="5735699"/>
            <a:ext cx="2065964"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www.qasphd.com</a:t>
            </a:r>
          </a:p>
        </p:txBody>
      </p:sp>
      <p:sp>
        <p:nvSpPr>
          <p:cNvPr id="5" name="TextBox 4">
            <a:extLst>
              <a:ext uri="{FF2B5EF4-FFF2-40B4-BE49-F238E27FC236}">
                <a16:creationId xmlns:a16="http://schemas.microsoft.com/office/drawing/2014/main" id="{03A14C93-E4E7-9B63-C919-05F9B7B9E574}"/>
              </a:ext>
            </a:extLst>
          </p:cNvPr>
          <p:cNvSpPr txBox="1"/>
          <p:nvPr/>
        </p:nvSpPr>
        <p:spPr>
          <a:xfrm>
            <a:off x="8246669" y="5920365"/>
            <a:ext cx="2411604" cy="369332"/>
          </a:xfrm>
          <a:prstGeom prst="rect">
            <a:avLst/>
          </a:prstGeom>
          <a:noFill/>
        </p:spPr>
        <p:txBody>
          <a:bodyPr wrap="square" rtlCol="0">
            <a:spAutoFit/>
          </a:bodyPr>
          <a:lstStyle/>
          <a:p>
            <a:r>
              <a:rPr lang="en-US" dirty="0" err="1">
                <a:latin typeface="Arial" panose="020B0604020202020204" pitchFamily="34" charset="0"/>
                <a:cs typeface="Arial" panose="020B0604020202020204" pitchFamily="34" charset="0"/>
              </a:rPr>
              <a:t>www.psychcpd.com</a:t>
            </a:r>
            <a:r>
              <a:rPr lang="en-US"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175610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dissolv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dissolv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2193272-AB1F-3B0A-A047-4170220E70C4}"/>
              </a:ext>
            </a:extLst>
          </p:cNvPr>
          <p:cNvSpPr/>
          <p:nvPr/>
        </p:nvSpPr>
        <p:spPr>
          <a:xfrm>
            <a:off x="9276202" y="2374052"/>
            <a:ext cx="2610998" cy="3336048"/>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862A0B-A6B6-14A1-9405-F3494813BB2E}"/>
              </a:ext>
            </a:extLst>
          </p:cNvPr>
          <p:cNvSpPr>
            <a:spLocks noGrp="1"/>
          </p:cNvSpPr>
          <p:nvPr>
            <p:ph type="title"/>
          </p:nvPr>
        </p:nvSpPr>
        <p:spPr>
          <a:xfrm>
            <a:off x="838200" y="365125"/>
            <a:ext cx="10751545" cy="1518759"/>
          </a:xfrm>
        </p:spPr>
        <p:txBody>
          <a:bodyPr>
            <a:normAutofit/>
          </a:bodyPr>
          <a:lstStyle/>
          <a:p>
            <a:pPr algn="ctr"/>
            <a:r>
              <a:rPr lang="en-US" sz="4800" dirty="0">
                <a:solidFill>
                  <a:schemeClr val="bg1"/>
                </a:solidFill>
                <a:latin typeface="Arial" panose="020B0604020202020204" pitchFamily="34" charset="0"/>
                <a:cs typeface="Arial" panose="020B0604020202020204" pitchFamily="34" charset="0"/>
              </a:rPr>
              <a:t>Objectives</a:t>
            </a:r>
          </a:p>
        </p:txBody>
      </p:sp>
      <p:sp>
        <p:nvSpPr>
          <p:cNvPr id="5" name="TextBox 4">
            <a:extLst>
              <a:ext uri="{FF2B5EF4-FFF2-40B4-BE49-F238E27FC236}">
                <a16:creationId xmlns:a16="http://schemas.microsoft.com/office/drawing/2014/main" id="{64BA094E-E6FC-AF5B-AF38-07747AB4665D}"/>
              </a:ext>
            </a:extLst>
          </p:cNvPr>
          <p:cNvSpPr txBox="1"/>
          <p:nvPr/>
        </p:nvSpPr>
        <p:spPr>
          <a:xfrm>
            <a:off x="1081704" y="2324558"/>
            <a:ext cx="484742" cy="523220"/>
          </a:xfrm>
          <a:prstGeom prst="rect">
            <a:avLst/>
          </a:prstGeom>
          <a:noFill/>
        </p:spPr>
        <p:txBody>
          <a:bodyPr wrap="square" rtlCol="0">
            <a:spAutoFit/>
          </a:bodyPr>
          <a:lstStyle/>
          <a:p>
            <a:r>
              <a:rPr lang="en-US" sz="2800" dirty="0">
                <a:solidFill>
                  <a:schemeClr val="bg1"/>
                </a:solidFill>
              </a:rPr>
              <a:t>1</a:t>
            </a:r>
          </a:p>
        </p:txBody>
      </p:sp>
      <p:sp>
        <p:nvSpPr>
          <p:cNvPr id="6" name="TextBox 5">
            <a:extLst>
              <a:ext uri="{FF2B5EF4-FFF2-40B4-BE49-F238E27FC236}">
                <a16:creationId xmlns:a16="http://schemas.microsoft.com/office/drawing/2014/main" id="{3A9C4EBA-8F5E-6509-388D-A87B67E944BE}"/>
              </a:ext>
            </a:extLst>
          </p:cNvPr>
          <p:cNvSpPr txBox="1"/>
          <p:nvPr/>
        </p:nvSpPr>
        <p:spPr>
          <a:xfrm>
            <a:off x="1211855" y="2847778"/>
            <a:ext cx="1949986" cy="2585323"/>
          </a:xfrm>
          <a:prstGeom prst="rect">
            <a:avLst/>
          </a:prstGeom>
          <a:noFill/>
        </p:spPr>
        <p:txBody>
          <a:bodyPr wrap="square" rtlCol="0">
            <a:spAutoFit/>
          </a:bodyPr>
          <a:lstStyle/>
          <a:p>
            <a:pPr marR="0" lvl="0" fontAlgn="base">
              <a:spcBef>
                <a:spcPts val="0"/>
              </a:spcBef>
              <a:spcAft>
                <a:spcPts val="0"/>
              </a:spcAft>
              <a:tabLst>
                <a:tab pos="457200" algn="l"/>
              </a:tabLst>
            </a:pPr>
            <a:r>
              <a:rPr lang="en-US" sz="1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Learners will be able to at least 3 potential financial, reputational, organizational, and legal risks of social media engagement.</a:t>
            </a:r>
          </a:p>
        </p:txBody>
      </p:sp>
      <p:sp>
        <p:nvSpPr>
          <p:cNvPr id="7" name="TextBox 6">
            <a:extLst>
              <a:ext uri="{FF2B5EF4-FFF2-40B4-BE49-F238E27FC236}">
                <a16:creationId xmlns:a16="http://schemas.microsoft.com/office/drawing/2014/main" id="{241F4307-525B-D961-9B77-90FB781C2A02}"/>
              </a:ext>
            </a:extLst>
          </p:cNvPr>
          <p:cNvSpPr txBox="1"/>
          <p:nvPr/>
        </p:nvSpPr>
        <p:spPr>
          <a:xfrm>
            <a:off x="4024828" y="2324558"/>
            <a:ext cx="484742" cy="523220"/>
          </a:xfrm>
          <a:prstGeom prst="rect">
            <a:avLst/>
          </a:prstGeom>
          <a:noFill/>
        </p:spPr>
        <p:txBody>
          <a:bodyPr wrap="square" rtlCol="0">
            <a:spAutoFit/>
          </a:bodyPr>
          <a:lstStyle/>
          <a:p>
            <a:r>
              <a:rPr lang="en-US" sz="2800" dirty="0">
                <a:solidFill>
                  <a:schemeClr val="bg1"/>
                </a:solidFill>
              </a:rPr>
              <a:t>2</a:t>
            </a:r>
          </a:p>
        </p:txBody>
      </p:sp>
      <p:sp>
        <p:nvSpPr>
          <p:cNvPr id="8" name="TextBox 7">
            <a:extLst>
              <a:ext uri="{FF2B5EF4-FFF2-40B4-BE49-F238E27FC236}">
                <a16:creationId xmlns:a16="http://schemas.microsoft.com/office/drawing/2014/main" id="{D11861FD-8116-65BC-12CB-7F5415660320}"/>
              </a:ext>
            </a:extLst>
          </p:cNvPr>
          <p:cNvSpPr txBox="1"/>
          <p:nvPr/>
        </p:nvSpPr>
        <p:spPr>
          <a:xfrm>
            <a:off x="4146014" y="2847778"/>
            <a:ext cx="1949986" cy="2862322"/>
          </a:xfrm>
          <a:prstGeom prst="rect">
            <a:avLst/>
          </a:prstGeom>
          <a:noFill/>
        </p:spPr>
        <p:txBody>
          <a:bodyPr wrap="square" rtlCol="0">
            <a:spAutoFit/>
          </a:bodyPr>
          <a:lstStyle/>
          <a:p>
            <a:pPr marL="0" marR="0" lvl="0" indent="0" fontAlgn="base">
              <a:spcBef>
                <a:spcPts val="0"/>
              </a:spcBef>
              <a:spcAft>
                <a:spcPts val="0"/>
              </a:spcAft>
              <a:buNone/>
              <a:tabLst>
                <a:tab pos="457200" algn="l"/>
              </a:tabLst>
            </a:pPr>
            <a:r>
              <a:rPr lang="en-US" sz="1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Learners will be able to state at least 3 empirically validated findings regarding the impact of mental health-related social media on consumers.</a:t>
            </a:r>
          </a:p>
        </p:txBody>
      </p:sp>
      <p:sp>
        <p:nvSpPr>
          <p:cNvPr id="9" name="TextBox 8">
            <a:extLst>
              <a:ext uri="{FF2B5EF4-FFF2-40B4-BE49-F238E27FC236}">
                <a16:creationId xmlns:a16="http://schemas.microsoft.com/office/drawing/2014/main" id="{2AA1BF56-28FD-0856-7F9D-03DA7A7A957A}"/>
              </a:ext>
            </a:extLst>
          </p:cNvPr>
          <p:cNvSpPr txBox="1"/>
          <p:nvPr/>
        </p:nvSpPr>
        <p:spPr>
          <a:xfrm>
            <a:off x="6699173" y="2324558"/>
            <a:ext cx="484742" cy="523220"/>
          </a:xfrm>
          <a:prstGeom prst="rect">
            <a:avLst/>
          </a:prstGeom>
          <a:noFill/>
        </p:spPr>
        <p:txBody>
          <a:bodyPr wrap="square" rtlCol="0">
            <a:spAutoFit/>
          </a:bodyPr>
          <a:lstStyle/>
          <a:p>
            <a:r>
              <a:rPr lang="en-US" sz="2800" dirty="0">
                <a:solidFill>
                  <a:schemeClr val="bg1"/>
                </a:solidFill>
              </a:rPr>
              <a:t>3</a:t>
            </a:r>
          </a:p>
        </p:txBody>
      </p:sp>
      <p:sp>
        <p:nvSpPr>
          <p:cNvPr id="10" name="TextBox 9">
            <a:extLst>
              <a:ext uri="{FF2B5EF4-FFF2-40B4-BE49-F238E27FC236}">
                <a16:creationId xmlns:a16="http://schemas.microsoft.com/office/drawing/2014/main" id="{909CF76F-54C1-801E-EA45-B60ABC717AB7}"/>
              </a:ext>
            </a:extLst>
          </p:cNvPr>
          <p:cNvSpPr txBox="1"/>
          <p:nvPr/>
        </p:nvSpPr>
        <p:spPr>
          <a:xfrm>
            <a:off x="6820359" y="2847778"/>
            <a:ext cx="1949986" cy="2308324"/>
          </a:xfrm>
          <a:prstGeom prst="rect">
            <a:avLst/>
          </a:prstGeom>
          <a:noFill/>
        </p:spPr>
        <p:txBody>
          <a:bodyPr wrap="square" rtlCol="0">
            <a:spAutoFit/>
          </a:bodyPr>
          <a:lstStyle/>
          <a:p>
            <a:pPr marL="0" marR="0" lvl="0" indent="0" fontAlgn="base">
              <a:spcBef>
                <a:spcPts val="0"/>
              </a:spcBef>
              <a:spcAft>
                <a:spcPts val="0"/>
              </a:spcAft>
              <a:buNone/>
              <a:tabLst>
                <a:tab pos="457200" algn="l"/>
              </a:tabLst>
            </a:pPr>
            <a:r>
              <a:rPr lang="en-US" sz="1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Learners will be able to identify at least 4 ways social media engagement relates to the APA and State ethics codes.</a:t>
            </a:r>
          </a:p>
        </p:txBody>
      </p:sp>
      <p:sp>
        <p:nvSpPr>
          <p:cNvPr id="11" name="TextBox 10">
            <a:extLst>
              <a:ext uri="{FF2B5EF4-FFF2-40B4-BE49-F238E27FC236}">
                <a16:creationId xmlns:a16="http://schemas.microsoft.com/office/drawing/2014/main" id="{C055F9FA-4DED-7382-8F98-7ACD83CD9707}"/>
              </a:ext>
            </a:extLst>
          </p:cNvPr>
          <p:cNvSpPr txBox="1"/>
          <p:nvPr/>
        </p:nvSpPr>
        <p:spPr>
          <a:xfrm>
            <a:off x="9373518" y="2374052"/>
            <a:ext cx="484742" cy="523220"/>
          </a:xfrm>
          <a:prstGeom prst="rect">
            <a:avLst/>
          </a:prstGeom>
          <a:noFill/>
        </p:spPr>
        <p:txBody>
          <a:bodyPr wrap="square" rtlCol="0">
            <a:spAutoFit/>
          </a:bodyPr>
          <a:lstStyle/>
          <a:p>
            <a:r>
              <a:rPr lang="en-US" sz="2800" dirty="0">
                <a:solidFill>
                  <a:schemeClr val="bg1"/>
                </a:solidFill>
              </a:rPr>
              <a:t>4</a:t>
            </a:r>
          </a:p>
        </p:txBody>
      </p:sp>
      <p:sp>
        <p:nvSpPr>
          <p:cNvPr id="12" name="TextBox 11">
            <a:extLst>
              <a:ext uri="{FF2B5EF4-FFF2-40B4-BE49-F238E27FC236}">
                <a16:creationId xmlns:a16="http://schemas.microsoft.com/office/drawing/2014/main" id="{2557BC30-7613-14B7-C0A4-DB69F256722E}"/>
              </a:ext>
            </a:extLst>
          </p:cNvPr>
          <p:cNvSpPr txBox="1"/>
          <p:nvPr/>
        </p:nvSpPr>
        <p:spPr>
          <a:xfrm>
            <a:off x="9494704" y="2897272"/>
            <a:ext cx="1949986" cy="2585323"/>
          </a:xfrm>
          <a:prstGeom prst="rect">
            <a:avLst/>
          </a:prstGeom>
          <a:noFill/>
        </p:spPr>
        <p:txBody>
          <a:bodyPr wrap="square" rtlCol="0">
            <a:spAutoFit/>
          </a:bodyPr>
          <a:lstStyle/>
          <a:p>
            <a:pPr marL="0" marR="0" lvl="0" indent="0" fontAlgn="base">
              <a:spcBef>
                <a:spcPts val="0"/>
              </a:spcBef>
              <a:spcAft>
                <a:spcPts val="0"/>
              </a:spcAft>
              <a:buNone/>
              <a:tabLst>
                <a:tab pos="457200" algn="l"/>
              </a:tabLst>
            </a:pPr>
            <a:r>
              <a:rPr lang="en-US" sz="1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Learners will be able to describe and implement at least 2 ways to reduce their own risk when engaging in social media presence.</a:t>
            </a:r>
          </a:p>
        </p:txBody>
      </p:sp>
      <p:pic>
        <p:nvPicPr>
          <p:cNvPr id="17" name="Picture 16">
            <a:extLst>
              <a:ext uri="{FF2B5EF4-FFF2-40B4-BE49-F238E27FC236}">
                <a16:creationId xmlns:a16="http://schemas.microsoft.com/office/drawing/2014/main" id="{D06575B9-9400-BFBC-B969-7FD4B482E558}"/>
              </a:ext>
            </a:extLst>
          </p:cNvPr>
          <p:cNvPicPr>
            <a:picLocks noChangeAspect="1"/>
          </p:cNvPicPr>
          <p:nvPr/>
        </p:nvPicPr>
        <p:blipFill rotWithShape="1">
          <a:blip r:embed="rId2"/>
          <a:srcRect l="16483" t="-16660" r="-16660" b="11280"/>
          <a:stretch/>
        </p:blipFill>
        <p:spPr>
          <a:xfrm>
            <a:off x="11153572" y="6086485"/>
            <a:ext cx="1165337" cy="653799"/>
          </a:xfrm>
          <a:prstGeom prst="rect">
            <a:avLst/>
          </a:prstGeom>
          <a:effectLst>
            <a:outerShdw blurRad="50800" dist="50800" dir="5400000" algn="ctr" rotWithShape="0">
              <a:srgbClr val="000000">
                <a:alpha val="88000"/>
              </a:srgbClr>
            </a:outerShdw>
          </a:effectLst>
        </p:spPr>
      </p:pic>
    </p:spTree>
    <p:extLst>
      <p:ext uri="{BB962C8B-B14F-4D97-AF65-F5344CB8AC3E}">
        <p14:creationId xmlns:p14="http://schemas.microsoft.com/office/powerpoint/2010/main" val="16206237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1978</TotalTime>
  <Words>2090</Words>
  <Application>Microsoft Macintosh PowerPoint</Application>
  <PresentationFormat>Widescreen</PresentationFormat>
  <Paragraphs>137</Paragraphs>
  <Slides>21</Slides>
  <Notes>4</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-apple-system</vt:lpstr>
      <vt:lpstr>Arial</vt:lpstr>
      <vt:lpstr>Calibri</vt:lpstr>
      <vt:lpstr>Calibri Light</vt:lpstr>
      <vt:lpstr>Roboto</vt:lpstr>
      <vt:lpstr>Roboto Bold</vt:lpstr>
      <vt:lpstr>Roboto Condensed Bold</vt:lpstr>
      <vt:lpstr>Roboto Italics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Quinn Austin-Small, PhD</vt:lpstr>
      <vt:lpstr>Objectives</vt:lpstr>
      <vt:lpstr>Brief History of Social Media</vt:lpstr>
      <vt:lpstr>PowerPoint Presentation</vt:lpstr>
      <vt:lpstr>PowerPoint Presentation</vt:lpstr>
      <vt:lpstr>PowerPoint Presentation</vt:lpstr>
      <vt:lpstr>“Once identified as a psychologist, creators are representing the profession and what they say reflects on psychology.” - Lindsay Childress-Beatty, JD, PhD, APA’s Chief of Ethics </vt:lpstr>
      <vt:lpstr>Ethics Guidelines Overview </vt:lpstr>
      <vt:lpstr>Specific New York State Highlights</vt:lpstr>
      <vt:lpstr>Some Research Findings</vt:lpstr>
      <vt:lpstr>Psychologist Risks</vt:lpstr>
      <vt:lpstr>Risks to Public</vt:lpstr>
      <vt:lpstr>PowerPoint Presentation</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Quinn Austin-Small</dc:creator>
  <cp:lastModifiedBy>Quinn Austin-Small</cp:lastModifiedBy>
  <cp:revision>35</cp:revision>
  <dcterms:created xsi:type="dcterms:W3CDTF">2024-09-12T14:35:20Z</dcterms:created>
  <dcterms:modified xsi:type="dcterms:W3CDTF">2024-09-14T06:07:30Z</dcterms:modified>
</cp:coreProperties>
</file>